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 id="2147483666" r:id="rId2"/>
    <p:sldMasterId id="2147483668" r:id="rId3"/>
  </p:sldMasterIdLst>
  <p:notesMasterIdLst>
    <p:notesMasterId r:id="rId33"/>
  </p:notesMasterIdLst>
  <p:handoutMasterIdLst>
    <p:handoutMasterId r:id="rId34"/>
  </p:handoutMasterIdLst>
  <p:sldIdLst>
    <p:sldId id="319" r:id="rId4"/>
    <p:sldId id="312" r:id="rId5"/>
    <p:sldId id="261" r:id="rId6"/>
    <p:sldId id="1733" r:id="rId7"/>
    <p:sldId id="1747" r:id="rId8"/>
    <p:sldId id="1776" r:id="rId9"/>
    <p:sldId id="1737" r:id="rId10"/>
    <p:sldId id="1741" r:id="rId11"/>
    <p:sldId id="1764" r:id="rId12"/>
    <p:sldId id="1750" r:id="rId13"/>
    <p:sldId id="1778" r:id="rId14"/>
    <p:sldId id="1757" r:id="rId15"/>
    <p:sldId id="1777" r:id="rId16"/>
    <p:sldId id="1758" r:id="rId17"/>
    <p:sldId id="1748" r:id="rId18"/>
    <p:sldId id="1759" r:id="rId19"/>
    <p:sldId id="1742" r:id="rId20"/>
    <p:sldId id="1765" r:id="rId21"/>
    <p:sldId id="1766" r:id="rId22"/>
    <p:sldId id="1767" r:id="rId23"/>
    <p:sldId id="1768" r:id="rId24"/>
    <p:sldId id="1779" r:id="rId25"/>
    <p:sldId id="1780" r:id="rId26"/>
    <p:sldId id="1781" r:id="rId27"/>
    <p:sldId id="1782" r:id="rId28"/>
    <p:sldId id="1774" r:id="rId29"/>
    <p:sldId id="1783" r:id="rId30"/>
    <p:sldId id="1756" r:id="rId31"/>
    <p:sldId id="308" r:id="rId3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FBA"/>
    <a:srgbClr val="FF7F94"/>
    <a:srgbClr val="F660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8" autoAdjust="0"/>
    <p:restoredTop sz="84713"/>
  </p:normalViewPr>
  <p:slideViewPr>
    <p:cSldViewPr snapToGrid="0">
      <p:cViewPr varScale="1">
        <p:scale>
          <a:sx n="159" d="100"/>
          <a:sy n="159" d="100"/>
        </p:scale>
        <p:origin x="968" y="184"/>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82" d="100"/>
          <a:sy n="82" d="100"/>
        </p:scale>
        <p:origin x="278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8CBB3D-2EBA-9D4F-8423-81DDA5C260D2}"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2A66C-1DB6-E44E-9EB9-C3C62BDEBC05}" type="datetimeFigureOut">
              <a:rPr kumimoji="1" lang="zh-CN" altLang="en-US" smtClean="0"/>
              <a:t>2024/5/22</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7D336-4BC6-EE4C-BD27-9292C4CE84DB}"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10027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418479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00" dirty="0">
                  <a:effectLst/>
                  <a:latin typeface="Microsoft YaHei" panose="020B0503020204020204" pitchFamily="34" charset="-122"/>
                  <a:ea typeface="Microsoft YaHei" panose="020B0503020204020204" pitchFamily="34" charset="-122"/>
                  <a:cs typeface="Times New Roman (正文 CS 字体)"/>
                </a:endParaRPr>
              </a:p>
            </p:txBody>
          </p:sp>
        </mc:Choice>
        <mc:Fallback xmlns="">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通过计算相邻时段不同研究主题之间的向量夹角余弦值来判定两个研究主题的相似性。则</a:t>
                </a:r>
                <a:r>
                  <a:rPr lang="en-US" altLang="zh-CN" sz="1200" i="0" kern="1200">
                    <a:solidFill>
                      <a:schemeClr val="tx1"/>
                    </a:solidFill>
                    <a:effectLst/>
                    <a:latin typeface="+mn-lt"/>
                    <a:ea typeface="+mn-ea"/>
                    <a:cs typeface="+mn-cs"/>
                  </a:rPr>
                  <a:t>𝑟= 𝑐𝑜𝑠𝜃=</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𝐴∙𝐵</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∥𝐴∥∙∥𝐵∥</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(1,1,1,0)∙(1,1,1,1)</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[(1,1,1,0)]</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2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[(1,1,1,1)]</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2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3</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2≈0.8660</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根据边关系用来度量社区相似度的计算公式可得</a:t>
                </a:r>
                <a:r>
                  <a:rPr lang="en-US" altLang="zh-CN" sz="1200" i="0" kern="1200">
                    <a:solidFill>
                      <a:schemeClr val="tx1"/>
                    </a:solidFill>
                    <a:effectLst/>
                    <a:latin typeface="+mn-lt"/>
                    <a:ea typeface="+mn-ea"/>
                    <a:cs typeface="+mn-cs"/>
                  </a:rPr>
                  <a:t>𝑟=</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𝐸(𝑥)∩𝐸(𝑦)</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𝐸(𝑥)∪𝐸(𝑦)</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=2</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6=0.3333</a:t>
                </a:r>
                <a:endParaRPr lang="zh-CN" altLang="zh-CN" sz="1200" kern="1200" dirty="0">
                  <a:solidFill>
                    <a:schemeClr val="tx1"/>
                  </a:solidFill>
                  <a:effectLst/>
                  <a:latin typeface="+mn-lt"/>
                  <a:ea typeface="+mn-ea"/>
                  <a:cs typeface="+mn-cs"/>
                </a:endParaRPr>
              </a:p>
              <a:p>
                <a:endParaRPr kumimoji="1" lang="zh-CN" altLang="en-US" dirty="0"/>
              </a:p>
            </p:txBody>
          </p:sp>
        </mc:Fallback>
      </mc:AlternateContent>
    </p:spTree>
    <p:extLst>
      <p:ext uri="{BB962C8B-B14F-4D97-AF65-F5344CB8AC3E}">
        <p14:creationId xmlns:p14="http://schemas.microsoft.com/office/powerpoint/2010/main" val="104502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56530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024530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indent="266700" algn="just">
                  <a:lnSpc>
                    <a:spcPct val="150000"/>
                  </a:lnSpc>
                </a:pPr>
                <a:endParaRPr lang="zh-CN" altLang="zh-CN" sz="1800" dirty="0">
                  <a:effectLst/>
                  <a:latin typeface="Libertinus Serif"/>
                  <a:ea typeface="Times New Roman" panose="02020603050405020304" pitchFamily="18" charset="0"/>
                  <a:cs typeface="Times New Roman" panose="02020603050405020304" pitchFamily="18" charset="0"/>
                </a:endParaRPr>
              </a:p>
            </p:txBody>
          </p:sp>
        </mc:Choice>
        <mc:Fallback xmlns="">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在已有研究中，分段线性表示运算方式可以总结为自顶向下算法、自底向上算法以及滑动窗口算法三种</a:t>
                </a:r>
                <a:r>
                  <a:rPr lang="zh-CN" altLang="zh-CN" dirty="0">
                    <a:effectLst/>
                  </a:rPr>
                  <a:t> </a:t>
                </a:r>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在分段线性表示法中，表示分段数量的参数</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的设置非常关键，</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越小会忽略越多的局部波动数据，导致较大的整体拟合误差；而</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越大保留的局部波动数据越多，引入的噪声也越多。</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本文参考陈翔</a:t>
                </a:r>
                <a:r>
                  <a:rPr lang="en-US" altLang="zh-CN" sz="1200" kern="1200" baseline="300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的参数设置方法，确定</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的取值范围后求出每个</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对应的均值根误差（</a:t>
                </a:r>
                <a:r>
                  <a:rPr lang="en-US" altLang="zh-CN" sz="1200" kern="1200" dirty="0">
                    <a:solidFill>
                      <a:schemeClr val="tx1"/>
                    </a:solidFill>
                    <a:effectLst/>
                    <a:latin typeface="+mn-lt"/>
                    <a:ea typeface="+mn-ea"/>
                    <a:cs typeface="+mn-cs"/>
                  </a:rPr>
                  <a:t>root mean square error</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RMSE</a:t>
                </a:r>
                <a:r>
                  <a:rPr lang="zh-CN" altLang="zh-CN" sz="1200" kern="1200" dirty="0">
                    <a:solidFill>
                      <a:schemeClr val="tx1"/>
                    </a:solidFill>
                    <a:effectLst/>
                    <a:latin typeface="+mn-lt"/>
                    <a:ea typeface="+mn-ea"/>
                    <a:cs typeface="+mn-cs"/>
                  </a:rPr>
                  <a:t>）并存入均值根误差序列。在该序列中，随着</a:t>
                </a:r>
                <a:r>
                  <a:rPr lang="en-US" altLang="zh-CN" sz="1200" kern="1200" dirty="0">
                    <a:solidFill>
                      <a:schemeClr val="tx1"/>
                    </a:solidFill>
                    <a:effectLst/>
                    <a:latin typeface="+mn-lt"/>
                    <a:ea typeface="+mn-ea"/>
                    <a:cs typeface="+mn-cs"/>
                  </a:rPr>
                  <a:t> s </a:t>
                </a:r>
                <a:r>
                  <a:rPr lang="zh-CN" altLang="zh-CN" sz="1200" kern="1200" dirty="0">
                    <a:solidFill>
                      <a:schemeClr val="tx1"/>
                    </a:solidFill>
                    <a:effectLst/>
                    <a:latin typeface="+mn-lt"/>
                    <a:ea typeface="+mn-ea"/>
                    <a:cs typeface="+mn-cs"/>
                  </a:rPr>
                  <a:t>值的增大， 均值根误差值不断减小。</a:t>
                </a:r>
                <a:r>
                  <a:rPr lang="en-US" altLang="zh-CN" sz="1200" kern="1200" dirty="0">
                    <a:solidFill>
                      <a:schemeClr val="tx1"/>
                    </a:solidFill>
                    <a:effectLst/>
                    <a:latin typeface="+mn-lt"/>
                    <a:ea typeface="+mn-ea"/>
                    <a:cs typeface="+mn-cs"/>
                  </a:rPr>
                  <a:t>RMSE </a:t>
                </a:r>
                <a:r>
                  <a:rPr lang="zh-CN" altLang="zh-CN" sz="1200" kern="1200" dirty="0">
                    <a:solidFill>
                      <a:schemeClr val="tx1"/>
                    </a:solidFill>
                    <a:effectLst/>
                    <a:latin typeface="+mn-lt"/>
                    <a:ea typeface="+mn-ea"/>
                    <a:cs typeface="+mn-cs"/>
                  </a:rPr>
                  <a:t>是用来衡量观测值与真值之间偏差的指标，其计算公式为：</a:t>
                </a:r>
                <a:r>
                  <a:rPr lang="en-US" altLang="zh-CN" sz="1200" i="0" kern="1200">
                    <a:solidFill>
                      <a:schemeClr val="tx1"/>
                    </a:solidFill>
                    <a:effectLst/>
                    <a:latin typeface="+mn-lt"/>
                    <a:ea typeface="+mn-ea"/>
                    <a:cs typeface="+mn-cs"/>
                  </a:rPr>
                  <a:t>𝑅𝑀𝑆𝐸=</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1</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𝑁</a:t>
                </a:r>
                <a:r>
                  <a:rPr lang="zh-CN" altLang="zh-CN" sz="1200" i="0" kern="1200">
                    <a:solidFill>
                      <a:schemeClr val="tx1"/>
                    </a:solidFill>
                    <a:effectLst/>
                    <a:latin typeface="+mn-lt"/>
                    <a:ea typeface="+mn-ea"/>
                    <a:cs typeface="+mn-cs"/>
                  </a:rPr>
                  <a:t>) ∑1</a:t>
                </a:r>
                <a:r>
                  <a:rPr lang="en-US" altLang="zh-CN" sz="1200" i="0" kern="1200">
                    <a:solidFill>
                      <a:schemeClr val="tx1"/>
                    </a:solidFill>
                    <a:effectLst/>
                    <a:latin typeface="+mn-lt"/>
                    <a:ea typeface="+mn-ea"/>
                    <a:cs typeface="+mn-cs"/>
                  </a:rPr>
                  <a:t>_</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𝑡=1</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^𝑁▒</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(𝑘</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𝑡−</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𝑃𝐿𝑅</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𝑡)</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2   </a:t>
                </a:r>
                <a:endParaRPr kumimoji="1" lang="zh-CN" altLang="en-US" dirty="0"/>
              </a:p>
            </p:txBody>
          </p:sp>
        </mc:Fallback>
      </mc:AlternateContent>
    </p:spTree>
    <p:extLst>
      <p:ext uri="{BB962C8B-B14F-4D97-AF65-F5344CB8AC3E}">
        <p14:creationId xmlns:p14="http://schemas.microsoft.com/office/powerpoint/2010/main" val="2483933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kumimoji="1" lang="zh-CN" altLang="en-US" dirty="0"/>
              </a:p>
            </p:txBody>
          </p:sp>
        </mc:Choice>
        <mc:Fallback xmlns="">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在已有研究中，分段线性表示运算方式可以总结为自顶向下算法、自底向上算法以及滑动窗口算法三种</a:t>
                </a:r>
                <a:r>
                  <a:rPr lang="zh-CN" altLang="zh-CN" dirty="0">
                    <a:effectLst/>
                  </a:rPr>
                  <a:t> </a:t>
                </a:r>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在分段线性表示法中，表示分段数量的参数</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的设置非常关键，</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越小会忽略越多的局部波动数据，导致较大的整体拟合误差；而</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越大保留的局部波动数据越多，引入的噪声也越多。</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本文参考陈翔</a:t>
                </a:r>
                <a:r>
                  <a:rPr lang="en-US" altLang="zh-CN" sz="1200" kern="1200" baseline="300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的参数设置方法，确定</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的取值范围后求出每个</a:t>
                </a:r>
                <a:r>
                  <a:rPr lang="en-US" altLang="zh-CN" sz="1200" kern="1200" dirty="0">
                    <a:solidFill>
                      <a:schemeClr val="tx1"/>
                    </a:solidFill>
                    <a:effectLst/>
                    <a:latin typeface="+mn-lt"/>
                    <a:ea typeface="+mn-ea"/>
                    <a:cs typeface="+mn-cs"/>
                  </a:rPr>
                  <a:t>s</a:t>
                </a:r>
                <a:r>
                  <a:rPr lang="zh-CN" altLang="zh-CN" sz="1200" kern="1200" dirty="0">
                    <a:solidFill>
                      <a:schemeClr val="tx1"/>
                    </a:solidFill>
                    <a:effectLst/>
                    <a:latin typeface="+mn-lt"/>
                    <a:ea typeface="+mn-ea"/>
                    <a:cs typeface="+mn-cs"/>
                  </a:rPr>
                  <a:t>对应的均值根误差（</a:t>
                </a:r>
                <a:r>
                  <a:rPr lang="en-US" altLang="zh-CN" sz="1200" kern="1200" dirty="0">
                    <a:solidFill>
                      <a:schemeClr val="tx1"/>
                    </a:solidFill>
                    <a:effectLst/>
                    <a:latin typeface="+mn-lt"/>
                    <a:ea typeface="+mn-ea"/>
                    <a:cs typeface="+mn-cs"/>
                  </a:rPr>
                  <a:t>root mean square error</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RMSE</a:t>
                </a:r>
                <a:r>
                  <a:rPr lang="zh-CN" altLang="zh-CN" sz="1200" kern="1200" dirty="0">
                    <a:solidFill>
                      <a:schemeClr val="tx1"/>
                    </a:solidFill>
                    <a:effectLst/>
                    <a:latin typeface="+mn-lt"/>
                    <a:ea typeface="+mn-ea"/>
                    <a:cs typeface="+mn-cs"/>
                  </a:rPr>
                  <a:t>）并存入均值根误差序列。在该序列中，随着</a:t>
                </a:r>
                <a:r>
                  <a:rPr lang="en-US" altLang="zh-CN" sz="1200" kern="1200" dirty="0">
                    <a:solidFill>
                      <a:schemeClr val="tx1"/>
                    </a:solidFill>
                    <a:effectLst/>
                    <a:latin typeface="+mn-lt"/>
                    <a:ea typeface="+mn-ea"/>
                    <a:cs typeface="+mn-cs"/>
                  </a:rPr>
                  <a:t> s </a:t>
                </a:r>
                <a:r>
                  <a:rPr lang="zh-CN" altLang="zh-CN" sz="1200" kern="1200" dirty="0">
                    <a:solidFill>
                      <a:schemeClr val="tx1"/>
                    </a:solidFill>
                    <a:effectLst/>
                    <a:latin typeface="+mn-lt"/>
                    <a:ea typeface="+mn-ea"/>
                    <a:cs typeface="+mn-cs"/>
                  </a:rPr>
                  <a:t>值的增大， 均值根误差值不断减小。</a:t>
                </a:r>
                <a:r>
                  <a:rPr lang="en-US" altLang="zh-CN" sz="1200" kern="1200" dirty="0">
                    <a:solidFill>
                      <a:schemeClr val="tx1"/>
                    </a:solidFill>
                    <a:effectLst/>
                    <a:latin typeface="+mn-lt"/>
                    <a:ea typeface="+mn-ea"/>
                    <a:cs typeface="+mn-cs"/>
                  </a:rPr>
                  <a:t>RMSE </a:t>
                </a:r>
                <a:r>
                  <a:rPr lang="zh-CN" altLang="zh-CN" sz="1200" kern="1200" dirty="0">
                    <a:solidFill>
                      <a:schemeClr val="tx1"/>
                    </a:solidFill>
                    <a:effectLst/>
                    <a:latin typeface="+mn-lt"/>
                    <a:ea typeface="+mn-ea"/>
                    <a:cs typeface="+mn-cs"/>
                  </a:rPr>
                  <a:t>是用来衡量观测值与真值之间偏差的指标，其计算公式为：</a:t>
                </a:r>
                <a:r>
                  <a:rPr lang="en-US" altLang="zh-CN" sz="1200" i="0" kern="1200">
                    <a:solidFill>
                      <a:schemeClr val="tx1"/>
                    </a:solidFill>
                    <a:effectLst/>
                    <a:latin typeface="+mn-lt"/>
                    <a:ea typeface="+mn-ea"/>
                    <a:cs typeface="+mn-cs"/>
                  </a:rPr>
                  <a:t>𝑅𝑀𝑆𝐸=</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1</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𝑁</a:t>
                </a:r>
                <a:r>
                  <a:rPr lang="zh-CN" altLang="zh-CN" sz="1200" i="0" kern="1200">
                    <a:solidFill>
                      <a:schemeClr val="tx1"/>
                    </a:solidFill>
                    <a:effectLst/>
                    <a:latin typeface="+mn-lt"/>
                    <a:ea typeface="+mn-ea"/>
                    <a:cs typeface="+mn-cs"/>
                  </a:rPr>
                  <a:t>) ∑1</a:t>
                </a:r>
                <a:r>
                  <a:rPr lang="en-US" altLang="zh-CN" sz="1200" i="0" kern="1200">
                    <a:solidFill>
                      <a:schemeClr val="tx1"/>
                    </a:solidFill>
                    <a:effectLst/>
                    <a:latin typeface="+mn-lt"/>
                    <a:ea typeface="+mn-ea"/>
                    <a:cs typeface="+mn-cs"/>
                  </a:rPr>
                  <a:t>_</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𝑡=1</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^𝑁▒</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(𝑘</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𝑡−</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𝑃𝐿𝑅</a:t>
                </a:r>
                <a:r>
                  <a:rPr lang="zh-CN" altLang="zh-CN" sz="1200" i="0" kern="1200">
                    <a:solidFill>
                      <a:schemeClr val="tx1"/>
                    </a:solidFill>
                    <a:effectLst/>
                    <a:latin typeface="+mn-lt"/>
                    <a:ea typeface="+mn-ea"/>
                    <a:cs typeface="+mn-cs"/>
                  </a:rPr>
                  <a:t>〗_</a:t>
                </a:r>
                <a:r>
                  <a:rPr lang="en-US" altLang="zh-CN" sz="1200" i="0" kern="1200">
                    <a:solidFill>
                      <a:schemeClr val="tx1"/>
                    </a:solidFill>
                    <a:effectLst/>
                    <a:latin typeface="+mn-lt"/>
                    <a:ea typeface="+mn-ea"/>
                    <a:cs typeface="+mn-cs"/>
                  </a:rPr>
                  <a:t>𝑡)</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2   </a:t>
                </a:r>
                <a:endParaRPr kumimoji="1" lang="zh-CN" altLang="en-US" dirty="0"/>
              </a:p>
            </p:txBody>
          </p:sp>
        </mc:Fallback>
      </mc:AlternateContent>
    </p:spTree>
    <p:extLst>
      <p:ext uri="{BB962C8B-B14F-4D97-AF65-F5344CB8AC3E}">
        <p14:creationId xmlns:p14="http://schemas.microsoft.com/office/powerpoint/2010/main" val="2788194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59072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1190855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1058460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3402339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74843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1634722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241606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1362385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3944377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2687424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679121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kumimoji="1" lang="en-US" altLang="zh-CN" dirty="0"/>
          </a:p>
        </p:txBody>
      </p:sp>
    </p:spTree>
    <p:extLst>
      <p:ext uri="{BB962C8B-B14F-4D97-AF65-F5344CB8AC3E}">
        <p14:creationId xmlns:p14="http://schemas.microsoft.com/office/powerpoint/2010/main" val="1508215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kumimoji="1" lang="en-US" altLang="zh-CN" dirty="0"/>
          </a:p>
        </p:txBody>
      </p:sp>
    </p:spTree>
    <p:extLst>
      <p:ext uri="{BB962C8B-B14F-4D97-AF65-F5344CB8AC3E}">
        <p14:creationId xmlns:p14="http://schemas.microsoft.com/office/powerpoint/2010/main" val="1276386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769122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17949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96157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46054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77892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向量内积反映了向量</a:t>
                </a:r>
                <a:r>
                  <a:rPr lang="en-US" altLang="zh-CN" sz="1200" i="0" kern="1200">
                    <a:solidFill>
                      <a:schemeClr val="tx1"/>
                    </a:solidFill>
                    <a:effectLst/>
                    <a:latin typeface="+mn-lt"/>
                    <a:ea typeface="+mn-ea"/>
                    <a:cs typeface="+mn-cs"/>
                  </a:rPr>
                  <a:t>𝑎 ,𝑏</a:t>
                </a:r>
                <a:r>
                  <a:rPr lang="zh-CN" altLang="zh-CN" sz="1200" kern="1200" dirty="0">
                    <a:solidFill>
                      <a:schemeClr val="tx1"/>
                    </a:solidFill>
                    <a:effectLst/>
                    <a:latin typeface="+mn-lt"/>
                    <a:ea typeface="+mn-ea"/>
                    <a:cs typeface="+mn-cs"/>
                  </a:rPr>
                  <a:t>之间的夹角</a:t>
                </a:r>
                <a:r>
                  <a:rPr lang="en-US" altLang="zh-CN" sz="1200" i="0" kern="1200">
                    <a:solidFill>
                      <a:schemeClr val="tx1"/>
                    </a:solidFill>
                    <a:effectLst/>
                    <a:latin typeface="+mn-lt"/>
                    <a:ea typeface="+mn-ea"/>
                    <a:cs typeface="+mn-cs"/>
                  </a:rPr>
                  <a:t>𝜃</a:t>
                </a:r>
                <a:r>
                  <a:rPr lang="zh-CN" altLang="zh-CN" sz="1200" kern="1200" dirty="0">
                    <a:solidFill>
                      <a:schemeClr val="tx1"/>
                    </a:solidFill>
                    <a:effectLst/>
                    <a:latin typeface="+mn-lt"/>
                    <a:ea typeface="+mn-ea"/>
                    <a:cs typeface="+mn-cs"/>
                  </a:rPr>
                  <a:t>的大小，即</a:t>
                </a:r>
                <a:r>
                  <a:rPr lang="en-US" altLang="zh-CN" sz="1200" i="0" kern="1200">
                    <a:solidFill>
                      <a:schemeClr val="tx1"/>
                    </a:solidFill>
                    <a:effectLst/>
                    <a:latin typeface="+mn-lt"/>
                    <a:ea typeface="+mn-ea"/>
                    <a:cs typeface="+mn-cs"/>
                  </a:rPr>
                  <a:t>&lt;𝑎,𝑏&gt;=∥𝑎∥∙∥𝑏∥𝑐𝑜𝑠𝜃</a:t>
                </a:r>
                <a:r>
                  <a:rPr lang="zh-CN" altLang="zh-CN" sz="1200" kern="1200" dirty="0">
                    <a:solidFill>
                      <a:schemeClr val="tx1"/>
                    </a:solidFill>
                    <a:effectLst/>
                    <a:latin typeface="+mn-lt"/>
                    <a:ea typeface="+mn-ea"/>
                    <a:cs typeface="+mn-cs"/>
                  </a:rPr>
                  <a:t>。夹角大小是反映两个向量相关或相似程度的一种数值指标，其余弦值即为通常表述的余弦相似度。类似的，矩阵内积即</a:t>
                </a:r>
                <a:r>
                  <a:rPr lang="en-US" altLang="zh-CN" sz="1200" kern="1200" dirty="0" err="1">
                    <a:solidFill>
                      <a:schemeClr val="tx1"/>
                    </a:solidFill>
                    <a:effectLst/>
                    <a:latin typeface="+mn-lt"/>
                    <a:ea typeface="+mn-ea"/>
                    <a:cs typeface="+mn-cs"/>
                  </a:rPr>
                  <a:t>Frobenius</a:t>
                </a:r>
                <a:r>
                  <a:rPr lang="zh-CN" altLang="zh-CN" sz="1200" kern="1200" dirty="0">
                    <a:solidFill>
                      <a:schemeClr val="tx1"/>
                    </a:solidFill>
                    <a:effectLst/>
                    <a:latin typeface="+mn-lt"/>
                    <a:ea typeface="+mn-ea"/>
                    <a:cs typeface="+mn-cs"/>
                  </a:rPr>
                  <a:t>内积反映了两个矩阵的夹角，而矩阵相似度也正是借助</a:t>
                </a:r>
                <a:r>
                  <a:rPr lang="en-US" altLang="zh-CN" sz="1200" kern="1200" dirty="0" err="1">
                    <a:solidFill>
                      <a:schemeClr val="tx1"/>
                    </a:solidFill>
                    <a:effectLst/>
                    <a:latin typeface="+mn-lt"/>
                    <a:ea typeface="+mn-ea"/>
                    <a:cs typeface="+mn-cs"/>
                  </a:rPr>
                  <a:t>Frobenius</a:t>
                </a:r>
                <a:r>
                  <a:rPr lang="zh-CN" altLang="zh-CN" sz="1200" kern="1200" dirty="0">
                    <a:solidFill>
                      <a:schemeClr val="tx1"/>
                    </a:solidFill>
                    <a:effectLst/>
                    <a:latin typeface="+mn-lt"/>
                    <a:ea typeface="+mn-ea"/>
                    <a:cs typeface="+mn-cs"/>
                  </a:rPr>
                  <a:t>内积来表征两个矩阵的相似程度。</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式中，</a:t>
                </a:r>
                <a:r>
                  <a:rPr lang="en-US" altLang="zh-CN" sz="1200" i="0" kern="1200">
                    <a:solidFill>
                      <a:schemeClr val="tx1"/>
                    </a:solidFill>
                    <a:effectLst/>
                    <a:latin typeface="+mn-lt"/>
                    <a:ea typeface="+mn-ea"/>
                    <a:cs typeface="+mn-cs"/>
                  </a:rPr>
                  <a:t>𝜃</a:t>
                </a:r>
                <a:r>
                  <a:rPr lang="zh-CN" altLang="zh-CN" sz="1200" kern="1200" dirty="0">
                    <a:solidFill>
                      <a:schemeClr val="tx1"/>
                    </a:solidFill>
                    <a:effectLst/>
                    <a:latin typeface="+mn-lt"/>
                    <a:ea typeface="+mn-ea"/>
                    <a:cs typeface="+mn-cs"/>
                  </a:rPr>
                  <a:t>为两个矩阵之间的夹角，</a:t>
                </a:r>
                <a:r>
                  <a:rPr lang="en-US" altLang="zh-CN" sz="1200" kern="1200" dirty="0">
                    <a:solidFill>
                      <a:schemeClr val="tx1"/>
                    </a:solidFill>
                    <a:effectLst/>
                    <a:latin typeface="+mn-lt"/>
                    <a:ea typeface="+mn-ea"/>
                    <a:cs typeface="+mn-cs"/>
                  </a:rPr>
                  <a:t>r</a:t>
                </a:r>
                <a:r>
                  <a:rPr lang="zh-CN" altLang="zh-CN" sz="1200" kern="1200" dirty="0">
                    <a:solidFill>
                      <a:schemeClr val="tx1"/>
                    </a:solidFill>
                    <a:effectLst/>
                    <a:latin typeface="+mn-lt"/>
                    <a:ea typeface="+mn-ea"/>
                    <a:cs typeface="+mn-cs"/>
                  </a:rPr>
                  <a:t>的值域为</a:t>
                </a:r>
                <a:r>
                  <a:rPr lang="en-US" altLang="zh-CN" sz="1200" kern="1200" dirty="0">
                    <a:solidFill>
                      <a:schemeClr val="tx1"/>
                    </a:solidFill>
                    <a:effectLst/>
                    <a:latin typeface="+mn-lt"/>
                    <a:ea typeface="+mn-ea"/>
                    <a:cs typeface="+mn-cs"/>
                  </a:rPr>
                  <a:t>[-1,1]</a:t>
                </a:r>
                <a:r>
                  <a:rPr lang="zh-CN" altLang="zh-CN" sz="1200" kern="1200" dirty="0">
                    <a:solidFill>
                      <a:schemeClr val="tx1"/>
                    </a:solidFill>
                    <a:effectLst/>
                    <a:latin typeface="+mn-lt"/>
                    <a:ea typeface="+mn-ea"/>
                    <a:cs typeface="+mn-cs"/>
                  </a:rPr>
                  <a:t>。当</a:t>
                </a:r>
                <a:r>
                  <a:rPr lang="en-US" altLang="zh-CN" sz="1200" kern="1200" dirty="0">
                    <a:solidFill>
                      <a:schemeClr val="tx1"/>
                    </a:solidFill>
                    <a:effectLst/>
                    <a:latin typeface="+mn-lt"/>
                    <a:ea typeface="+mn-ea"/>
                    <a:cs typeface="+mn-cs"/>
                  </a:rPr>
                  <a:t>r</a:t>
                </a:r>
                <a:r>
                  <a:rPr lang="zh-CN" altLang="zh-CN" sz="1200" kern="1200" dirty="0">
                    <a:solidFill>
                      <a:schemeClr val="tx1"/>
                    </a:solidFill>
                    <a:effectLst/>
                    <a:latin typeface="+mn-lt"/>
                    <a:ea typeface="+mn-ea"/>
                    <a:cs typeface="+mn-cs"/>
                  </a:rPr>
                  <a:t>越趋近于</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，表明两个矩阵相似性越好；当</a:t>
                </a:r>
                <a:r>
                  <a:rPr lang="en-US" altLang="zh-CN" sz="1200" kern="1200" dirty="0">
                    <a:solidFill>
                      <a:schemeClr val="tx1"/>
                    </a:solidFill>
                    <a:effectLst/>
                    <a:latin typeface="+mn-lt"/>
                    <a:ea typeface="+mn-ea"/>
                    <a:cs typeface="+mn-cs"/>
                  </a:rPr>
                  <a:t>r</a:t>
                </a:r>
                <a:r>
                  <a:rPr lang="zh-CN" altLang="zh-CN" sz="1200" kern="1200" dirty="0">
                    <a:solidFill>
                      <a:schemeClr val="tx1"/>
                    </a:solidFill>
                    <a:effectLst/>
                    <a:latin typeface="+mn-lt"/>
                    <a:ea typeface="+mn-ea"/>
                    <a:cs typeface="+mn-cs"/>
                  </a:rPr>
                  <a:t>越趋近于</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，表示两个矩阵越不相似；当</a:t>
                </a:r>
                <a:r>
                  <a:rPr lang="en-US" altLang="zh-CN" sz="1200" kern="1200" dirty="0">
                    <a:solidFill>
                      <a:schemeClr val="tx1"/>
                    </a:solidFill>
                    <a:effectLst/>
                    <a:latin typeface="+mn-lt"/>
                    <a:ea typeface="+mn-ea"/>
                    <a:cs typeface="+mn-cs"/>
                  </a:rPr>
                  <a:t>r</a:t>
                </a:r>
                <a:r>
                  <a:rPr lang="zh-CN" altLang="zh-CN" sz="1200" kern="1200" dirty="0">
                    <a:solidFill>
                      <a:schemeClr val="tx1"/>
                    </a:solidFill>
                    <a:effectLst/>
                    <a:latin typeface="+mn-lt"/>
                    <a:ea typeface="+mn-ea"/>
                    <a:cs typeface="+mn-cs"/>
                  </a:rPr>
                  <a:t>为负数时，物理意义上可以说是负相关，但在相似度计算中，负相关往往是无意义的，因而也将其设置为</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，即不相似。</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a:p>
                <a:endParaRPr kumimoji="1" lang="zh-CN" altLang="en-US" dirty="0"/>
              </a:p>
            </p:txBody>
          </p:sp>
        </mc:Fallback>
      </mc:AlternateContent>
    </p:spTree>
    <p:extLst>
      <p:ext uri="{BB962C8B-B14F-4D97-AF65-F5344CB8AC3E}">
        <p14:creationId xmlns:p14="http://schemas.microsoft.com/office/powerpoint/2010/main" val="184898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向量内积反映了向量</a:t>
                </a:r>
                <a:r>
                  <a:rPr lang="en-US" altLang="zh-CN" sz="1200" i="0" kern="1200">
                    <a:solidFill>
                      <a:schemeClr val="tx1"/>
                    </a:solidFill>
                    <a:effectLst/>
                    <a:latin typeface="+mn-lt"/>
                    <a:ea typeface="+mn-ea"/>
                    <a:cs typeface="+mn-cs"/>
                  </a:rPr>
                  <a:t>𝑎 ,𝑏</a:t>
                </a:r>
                <a:r>
                  <a:rPr lang="zh-CN" altLang="zh-CN" sz="1200" kern="1200" dirty="0">
                    <a:solidFill>
                      <a:schemeClr val="tx1"/>
                    </a:solidFill>
                    <a:effectLst/>
                    <a:latin typeface="+mn-lt"/>
                    <a:ea typeface="+mn-ea"/>
                    <a:cs typeface="+mn-cs"/>
                  </a:rPr>
                  <a:t>之间的夹角</a:t>
                </a:r>
                <a:r>
                  <a:rPr lang="en-US" altLang="zh-CN" sz="1200" i="0" kern="1200">
                    <a:solidFill>
                      <a:schemeClr val="tx1"/>
                    </a:solidFill>
                    <a:effectLst/>
                    <a:latin typeface="+mn-lt"/>
                    <a:ea typeface="+mn-ea"/>
                    <a:cs typeface="+mn-cs"/>
                  </a:rPr>
                  <a:t>𝜃</a:t>
                </a:r>
                <a:r>
                  <a:rPr lang="zh-CN" altLang="zh-CN" sz="1200" kern="1200" dirty="0">
                    <a:solidFill>
                      <a:schemeClr val="tx1"/>
                    </a:solidFill>
                    <a:effectLst/>
                    <a:latin typeface="+mn-lt"/>
                    <a:ea typeface="+mn-ea"/>
                    <a:cs typeface="+mn-cs"/>
                  </a:rPr>
                  <a:t>的大小，即</a:t>
                </a:r>
                <a:r>
                  <a:rPr lang="en-US" altLang="zh-CN" sz="1200" i="0" kern="1200">
                    <a:solidFill>
                      <a:schemeClr val="tx1"/>
                    </a:solidFill>
                    <a:effectLst/>
                    <a:latin typeface="+mn-lt"/>
                    <a:ea typeface="+mn-ea"/>
                    <a:cs typeface="+mn-cs"/>
                  </a:rPr>
                  <a:t>&lt;𝑎,𝑏&gt;=∥𝑎∥∙∥𝑏∥𝑐𝑜𝑠𝜃</a:t>
                </a:r>
                <a:r>
                  <a:rPr lang="zh-CN" altLang="zh-CN" sz="1200" kern="1200" dirty="0">
                    <a:solidFill>
                      <a:schemeClr val="tx1"/>
                    </a:solidFill>
                    <a:effectLst/>
                    <a:latin typeface="+mn-lt"/>
                    <a:ea typeface="+mn-ea"/>
                    <a:cs typeface="+mn-cs"/>
                  </a:rPr>
                  <a:t>。夹角大小是反映两个向量相关或相似程度的一种数值指标，其余弦值即为通常表述的余弦相似度。类似的，矩阵内积即</a:t>
                </a:r>
                <a:r>
                  <a:rPr lang="en-US" altLang="zh-CN" sz="1200" kern="1200" dirty="0" err="1">
                    <a:solidFill>
                      <a:schemeClr val="tx1"/>
                    </a:solidFill>
                    <a:effectLst/>
                    <a:latin typeface="+mn-lt"/>
                    <a:ea typeface="+mn-ea"/>
                    <a:cs typeface="+mn-cs"/>
                  </a:rPr>
                  <a:t>Frobenius</a:t>
                </a:r>
                <a:r>
                  <a:rPr lang="zh-CN" altLang="zh-CN" sz="1200" kern="1200" dirty="0">
                    <a:solidFill>
                      <a:schemeClr val="tx1"/>
                    </a:solidFill>
                    <a:effectLst/>
                    <a:latin typeface="+mn-lt"/>
                    <a:ea typeface="+mn-ea"/>
                    <a:cs typeface="+mn-cs"/>
                  </a:rPr>
                  <a:t>内积反映了两个矩阵的夹角，而矩阵相似度也正是借助</a:t>
                </a:r>
                <a:r>
                  <a:rPr lang="en-US" altLang="zh-CN" sz="1200" kern="1200" dirty="0" err="1">
                    <a:solidFill>
                      <a:schemeClr val="tx1"/>
                    </a:solidFill>
                    <a:effectLst/>
                    <a:latin typeface="+mn-lt"/>
                    <a:ea typeface="+mn-ea"/>
                    <a:cs typeface="+mn-cs"/>
                  </a:rPr>
                  <a:t>Frobenius</a:t>
                </a:r>
                <a:r>
                  <a:rPr lang="zh-CN" altLang="zh-CN" sz="1200" kern="1200" dirty="0">
                    <a:solidFill>
                      <a:schemeClr val="tx1"/>
                    </a:solidFill>
                    <a:effectLst/>
                    <a:latin typeface="+mn-lt"/>
                    <a:ea typeface="+mn-ea"/>
                    <a:cs typeface="+mn-cs"/>
                  </a:rPr>
                  <a:t>内积来表征两个矩阵的相似程度。</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式中，</a:t>
                </a:r>
                <a:r>
                  <a:rPr lang="en-US" altLang="zh-CN" sz="1200" i="0" kern="1200">
                    <a:solidFill>
                      <a:schemeClr val="tx1"/>
                    </a:solidFill>
                    <a:effectLst/>
                    <a:latin typeface="+mn-lt"/>
                    <a:ea typeface="+mn-ea"/>
                    <a:cs typeface="+mn-cs"/>
                  </a:rPr>
                  <a:t>𝜃</a:t>
                </a:r>
                <a:r>
                  <a:rPr lang="zh-CN" altLang="zh-CN" sz="1200" kern="1200" dirty="0">
                    <a:solidFill>
                      <a:schemeClr val="tx1"/>
                    </a:solidFill>
                    <a:effectLst/>
                    <a:latin typeface="+mn-lt"/>
                    <a:ea typeface="+mn-ea"/>
                    <a:cs typeface="+mn-cs"/>
                  </a:rPr>
                  <a:t>为两个矩阵之间的夹角，</a:t>
                </a:r>
                <a:r>
                  <a:rPr lang="en-US" altLang="zh-CN" sz="1200" kern="1200" dirty="0">
                    <a:solidFill>
                      <a:schemeClr val="tx1"/>
                    </a:solidFill>
                    <a:effectLst/>
                    <a:latin typeface="+mn-lt"/>
                    <a:ea typeface="+mn-ea"/>
                    <a:cs typeface="+mn-cs"/>
                  </a:rPr>
                  <a:t>r</a:t>
                </a:r>
                <a:r>
                  <a:rPr lang="zh-CN" altLang="zh-CN" sz="1200" kern="1200" dirty="0">
                    <a:solidFill>
                      <a:schemeClr val="tx1"/>
                    </a:solidFill>
                    <a:effectLst/>
                    <a:latin typeface="+mn-lt"/>
                    <a:ea typeface="+mn-ea"/>
                    <a:cs typeface="+mn-cs"/>
                  </a:rPr>
                  <a:t>的值域为</a:t>
                </a:r>
                <a:r>
                  <a:rPr lang="en-US" altLang="zh-CN" sz="1200" kern="1200" dirty="0">
                    <a:solidFill>
                      <a:schemeClr val="tx1"/>
                    </a:solidFill>
                    <a:effectLst/>
                    <a:latin typeface="+mn-lt"/>
                    <a:ea typeface="+mn-ea"/>
                    <a:cs typeface="+mn-cs"/>
                  </a:rPr>
                  <a:t>[-1,1]</a:t>
                </a:r>
                <a:r>
                  <a:rPr lang="zh-CN" altLang="zh-CN" sz="1200" kern="1200" dirty="0">
                    <a:solidFill>
                      <a:schemeClr val="tx1"/>
                    </a:solidFill>
                    <a:effectLst/>
                    <a:latin typeface="+mn-lt"/>
                    <a:ea typeface="+mn-ea"/>
                    <a:cs typeface="+mn-cs"/>
                  </a:rPr>
                  <a:t>。当</a:t>
                </a:r>
                <a:r>
                  <a:rPr lang="en-US" altLang="zh-CN" sz="1200" kern="1200" dirty="0">
                    <a:solidFill>
                      <a:schemeClr val="tx1"/>
                    </a:solidFill>
                    <a:effectLst/>
                    <a:latin typeface="+mn-lt"/>
                    <a:ea typeface="+mn-ea"/>
                    <a:cs typeface="+mn-cs"/>
                  </a:rPr>
                  <a:t>r</a:t>
                </a:r>
                <a:r>
                  <a:rPr lang="zh-CN" altLang="zh-CN" sz="1200" kern="1200" dirty="0">
                    <a:solidFill>
                      <a:schemeClr val="tx1"/>
                    </a:solidFill>
                    <a:effectLst/>
                    <a:latin typeface="+mn-lt"/>
                    <a:ea typeface="+mn-ea"/>
                    <a:cs typeface="+mn-cs"/>
                  </a:rPr>
                  <a:t>越趋近于</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，表明两个矩阵相似性越好；当</a:t>
                </a:r>
                <a:r>
                  <a:rPr lang="en-US" altLang="zh-CN" sz="1200" kern="1200" dirty="0">
                    <a:solidFill>
                      <a:schemeClr val="tx1"/>
                    </a:solidFill>
                    <a:effectLst/>
                    <a:latin typeface="+mn-lt"/>
                    <a:ea typeface="+mn-ea"/>
                    <a:cs typeface="+mn-cs"/>
                  </a:rPr>
                  <a:t>r</a:t>
                </a:r>
                <a:r>
                  <a:rPr lang="zh-CN" altLang="zh-CN" sz="1200" kern="1200" dirty="0">
                    <a:solidFill>
                      <a:schemeClr val="tx1"/>
                    </a:solidFill>
                    <a:effectLst/>
                    <a:latin typeface="+mn-lt"/>
                    <a:ea typeface="+mn-ea"/>
                    <a:cs typeface="+mn-cs"/>
                  </a:rPr>
                  <a:t>越趋近于</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，表示两个矩阵越不相似；当</a:t>
                </a:r>
                <a:r>
                  <a:rPr lang="en-US" altLang="zh-CN" sz="1200" kern="1200" dirty="0">
                    <a:solidFill>
                      <a:schemeClr val="tx1"/>
                    </a:solidFill>
                    <a:effectLst/>
                    <a:latin typeface="+mn-lt"/>
                    <a:ea typeface="+mn-ea"/>
                    <a:cs typeface="+mn-cs"/>
                  </a:rPr>
                  <a:t>r</a:t>
                </a:r>
                <a:r>
                  <a:rPr lang="zh-CN" altLang="zh-CN" sz="1200" kern="1200" dirty="0">
                    <a:solidFill>
                      <a:schemeClr val="tx1"/>
                    </a:solidFill>
                    <a:effectLst/>
                    <a:latin typeface="+mn-lt"/>
                    <a:ea typeface="+mn-ea"/>
                    <a:cs typeface="+mn-cs"/>
                  </a:rPr>
                  <a:t>为负数时，物理意义上可以说是负相关，但在相似度计算中，负相关往往是无意义的，因而也将其设置为</a:t>
                </a:r>
                <a:r>
                  <a:rPr lang="en-US" altLang="zh-CN" sz="1200" kern="1200" dirty="0">
                    <a:solidFill>
                      <a:schemeClr val="tx1"/>
                    </a:solidFill>
                    <a:effectLst/>
                    <a:latin typeface="+mn-lt"/>
                    <a:ea typeface="+mn-ea"/>
                    <a:cs typeface="+mn-cs"/>
                  </a:rPr>
                  <a:t>0</a:t>
                </a:r>
                <a:r>
                  <a:rPr lang="zh-CN" altLang="zh-CN" sz="1200" kern="1200" dirty="0">
                    <a:solidFill>
                      <a:schemeClr val="tx1"/>
                    </a:solidFill>
                    <a:effectLst/>
                    <a:latin typeface="+mn-lt"/>
                    <a:ea typeface="+mn-ea"/>
                    <a:cs typeface="+mn-cs"/>
                  </a:rPr>
                  <a:t>，即不相似。</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a:p>
                <a:endParaRPr kumimoji="1" lang="zh-CN" altLang="en-US" dirty="0"/>
              </a:p>
            </p:txBody>
          </p:sp>
        </mc:Fallback>
      </mc:AlternateContent>
    </p:spTree>
    <p:extLst>
      <p:ext uri="{BB962C8B-B14F-4D97-AF65-F5344CB8AC3E}">
        <p14:creationId xmlns:p14="http://schemas.microsoft.com/office/powerpoint/2010/main" val="254040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4090675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duotone>
              <a:schemeClr val="bg2">
                <a:shade val="45000"/>
                <a:satMod val="135000"/>
              </a:schemeClr>
              <a:prstClr val="white"/>
            </a:duotone>
          </a:blip>
          <a:srcRect r="27993"/>
          <a:stretch>
            <a:fillRect/>
          </a:stretch>
        </p:blipFill>
        <p:spPr>
          <a:xfrm>
            <a:off x="1" y="-5557"/>
            <a:ext cx="9144000" cy="6863557"/>
          </a:xfrm>
          <a:prstGeom prst="rect">
            <a:avLst/>
          </a:prstGeom>
        </p:spPr>
      </p:pic>
      <p:sp>
        <p:nvSpPr>
          <p:cNvPr id="4" name="矩形 3"/>
          <p:cNvSpPr/>
          <p:nvPr userDrawn="1"/>
        </p:nvSpPr>
        <p:spPr>
          <a:xfrm>
            <a:off x="-2" y="2077796"/>
            <a:ext cx="9144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4"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p:cNvSpPr/>
          <p:nvPr userDrawn="1"/>
        </p:nvSpPr>
        <p:spPr>
          <a:xfrm rot="10800000">
            <a:off x="2" y="-5557"/>
            <a:ext cx="9143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4"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p:cNvSpPr/>
          <p:nvPr userDrawn="1"/>
        </p:nvSpPr>
        <p:spPr>
          <a:xfrm>
            <a:off x="-1" y="0"/>
            <a:ext cx="9144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84"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p:cNvSpPr txBox="1"/>
          <p:nvPr userDrawn="1"/>
        </p:nvSpPr>
        <p:spPr>
          <a:xfrm>
            <a:off x="3570511" y="564634"/>
            <a:ext cx="2002976" cy="30008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685766" rtl="0" eaLnBrk="1" fontAlgn="auto" latinLnBrk="0" hangingPunct="1">
              <a:lnSpc>
                <a:spcPct val="100000"/>
              </a:lnSpc>
              <a:spcBef>
                <a:spcPts val="0"/>
              </a:spcBef>
              <a:spcAft>
                <a:spcPts val="0"/>
              </a:spcAft>
              <a:buClrTx/>
              <a:buSzTx/>
              <a:buFontTx/>
              <a:buNone/>
              <a:defRPr/>
            </a:pPr>
            <a:r>
              <a:rPr kumimoji="0" lang="zh-CN" altLang="en-US" sz="135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35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35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35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p:cNvSpPr/>
          <p:nvPr userDrawn="1"/>
        </p:nvSpPr>
        <p:spPr>
          <a:xfrm>
            <a:off x="2701763" y="2482548"/>
            <a:ext cx="3740475"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p:cNvSpPr txBox="1"/>
          <p:nvPr userDrawn="1"/>
        </p:nvSpPr>
        <p:spPr>
          <a:xfrm>
            <a:off x="3037115" y="2517888"/>
            <a:ext cx="3069771" cy="276999"/>
          </a:xfrm>
          <a:prstGeom prst="rect">
            <a:avLst/>
          </a:prstGeom>
          <a:noFill/>
        </p:spPr>
        <p:txBody>
          <a:bodyPr wrap="square" rtlCol="0">
            <a:spAutoFit/>
          </a:bodyPr>
          <a:lstStyle/>
          <a:p>
            <a:pPr marL="0" marR="0" lvl="0" indent="0" algn="dist" defTabSz="685766"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2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2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2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2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p:cNvSpPr txBox="1"/>
          <p:nvPr userDrawn="1"/>
        </p:nvSpPr>
        <p:spPr>
          <a:xfrm>
            <a:off x="4600261" y="4824919"/>
            <a:ext cx="1909399" cy="819070"/>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685766" rtl="0" eaLnBrk="1" fontAlgn="auto" latinLnBrk="0" hangingPunct="1">
              <a:lnSpc>
                <a:spcPct val="120000"/>
              </a:lnSpc>
              <a:spcBef>
                <a:spcPts val="0"/>
              </a:spcBef>
              <a:spcAft>
                <a:spcPts val="0"/>
              </a:spcAft>
              <a:buClrTx/>
              <a:buSzTx/>
              <a:buFontTx/>
              <a:buNone/>
              <a:defRPr/>
            </a:pPr>
            <a:r>
              <a:rPr kumimoji="0" lang="zh-CN" altLang="en-US" sz="1350" b="0" i="0" u="none" strike="noStrike" kern="1200" cap="none" spc="113" normalizeH="0" baseline="0" noProof="0">
                <a:ln>
                  <a:noFill/>
                </a:ln>
                <a:solidFill>
                  <a:prstClr val="white"/>
                </a:solidFill>
                <a:effectLst/>
                <a:uLnTx/>
                <a:uFillTx/>
                <a:latin typeface="微软雅黑"/>
                <a:ea typeface="微软雅黑"/>
                <a:cs typeface="+mn-cs"/>
              </a:rPr>
              <a:t>微信扫码</a:t>
            </a:r>
            <a:endParaRPr kumimoji="0" lang="en-US" altLang="zh-CN" sz="1350" b="0" i="0" u="none" strike="noStrike" kern="1200" cap="none" spc="113" normalizeH="0" baseline="0" noProof="0">
              <a:ln>
                <a:noFill/>
              </a:ln>
              <a:solidFill>
                <a:prstClr val="white"/>
              </a:solidFill>
              <a:effectLst/>
              <a:uLnTx/>
              <a:uFillTx/>
              <a:latin typeface="微软雅黑"/>
              <a:ea typeface="微软雅黑"/>
              <a:cs typeface="+mn-cs"/>
            </a:endParaRPr>
          </a:p>
          <a:p>
            <a:pPr marL="0" marR="0" lvl="0" indent="0" algn="l" defTabSz="685766" rtl="0" eaLnBrk="1" fontAlgn="auto" latinLnBrk="0" hangingPunct="1">
              <a:lnSpc>
                <a:spcPct val="120000"/>
              </a:lnSpc>
              <a:spcBef>
                <a:spcPts val="0"/>
              </a:spcBef>
              <a:spcAft>
                <a:spcPts val="0"/>
              </a:spcAft>
              <a:buClrTx/>
              <a:buSzTx/>
              <a:buFontTx/>
              <a:buNone/>
              <a:defRPr/>
            </a:pPr>
            <a:r>
              <a:rPr kumimoji="0" lang="zh-CN" altLang="en-US" sz="1350" b="0" i="0" u="none" strike="noStrike" kern="1200" cap="none" spc="113" normalizeH="0" baseline="0" noProof="0">
                <a:ln>
                  <a:noFill/>
                </a:ln>
                <a:solidFill>
                  <a:prstClr val="white"/>
                </a:solidFill>
                <a:effectLst/>
                <a:uLnTx/>
                <a:uFillTx/>
                <a:latin typeface="微软雅黑"/>
                <a:ea typeface="微软雅黑"/>
                <a:cs typeface="+mn-cs"/>
              </a:rPr>
              <a:t>来聆听模板作者</a:t>
            </a:r>
            <a:endParaRPr kumimoji="0" lang="en-US" altLang="zh-CN" sz="1350" b="0" i="0" u="none" strike="noStrike" kern="1200" cap="none" spc="113" normalizeH="0" baseline="0" noProof="0">
              <a:ln>
                <a:noFill/>
              </a:ln>
              <a:solidFill>
                <a:prstClr val="white"/>
              </a:solidFill>
              <a:effectLst/>
              <a:uLnTx/>
              <a:uFillTx/>
              <a:latin typeface="微软雅黑"/>
              <a:ea typeface="微软雅黑"/>
              <a:cs typeface="+mn-cs"/>
            </a:endParaRPr>
          </a:p>
          <a:p>
            <a:pPr marL="0" marR="0" lvl="0" indent="0" algn="l" defTabSz="685766" rtl="0" eaLnBrk="1" fontAlgn="auto" latinLnBrk="0" hangingPunct="1">
              <a:lnSpc>
                <a:spcPct val="120000"/>
              </a:lnSpc>
              <a:spcBef>
                <a:spcPts val="0"/>
              </a:spcBef>
              <a:spcAft>
                <a:spcPts val="0"/>
              </a:spcAft>
              <a:buClrTx/>
              <a:buSzTx/>
              <a:buFontTx/>
              <a:buNone/>
              <a:defRPr/>
            </a:pPr>
            <a:r>
              <a:rPr kumimoji="0" lang="zh-CN" altLang="en-US" sz="1350" b="0" i="0" u="none" strike="noStrike" kern="1200" cap="none" spc="113" normalizeH="0" baseline="0" noProof="0">
                <a:ln>
                  <a:noFill/>
                </a:ln>
                <a:solidFill>
                  <a:prstClr val="white"/>
                </a:solidFill>
                <a:effectLst/>
                <a:uLnTx/>
                <a:uFillTx/>
                <a:latin typeface="微软雅黑"/>
                <a:ea typeface="微软雅黑"/>
                <a:cs typeface="+mn-cs"/>
              </a:rPr>
              <a:t>设计灵感、制作思路</a:t>
            </a:r>
            <a:endParaRPr kumimoji="0" lang="en-US" sz="1350" b="0" i="0" u="none" strike="noStrike" kern="1200" cap="none" spc="113"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userDrawn="1"/>
        </p:nvPicPr>
        <p:blipFill>
          <a:blip r:embed="rId3"/>
          <a:stretch>
            <a:fillRect/>
          </a:stretch>
        </p:blipFill>
        <p:spPr>
          <a:xfrm>
            <a:off x="-461564" y="3771974"/>
            <a:ext cx="10362802" cy="3996426"/>
          </a:xfrm>
          <a:prstGeom prst="rect">
            <a:avLst/>
          </a:prstGeom>
        </p:spPr>
      </p:pic>
      <p:pic>
        <p:nvPicPr>
          <p:cNvPr id="13" name="图片 12"/>
          <p:cNvPicPr>
            <a:picLocks noChangeAspect="1"/>
          </p:cNvPicPr>
          <p:nvPr userDrawn="1"/>
        </p:nvPicPr>
        <p:blipFill>
          <a:blip r:embed="rId4"/>
          <a:stretch>
            <a:fillRect/>
          </a:stretch>
        </p:blipFill>
        <p:spPr>
          <a:xfrm>
            <a:off x="1262745" y="716939"/>
            <a:ext cx="6618515" cy="1844708"/>
          </a:xfrm>
          <a:prstGeom prst="rect">
            <a:avLst/>
          </a:prstGeom>
        </p:spPr>
      </p:pic>
      <p:sp>
        <p:nvSpPr>
          <p:cNvPr id="14" name="文本框 13"/>
          <p:cNvSpPr txBox="1"/>
          <p:nvPr userDrawn="1"/>
        </p:nvSpPr>
        <p:spPr>
          <a:xfrm>
            <a:off x="2806539" y="2971891"/>
            <a:ext cx="1487704" cy="219291"/>
          </a:xfrm>
          <a:prstGeom prst="rect">
            <a:avLst/>
          </a:prstGeom>
          <a:noFill/>
        </p:spPr>
        <p:txBody>
          <a:bodyPr wrap="square" rtlCol="0">
            <a:spAutoFit/>
          </a:bodyPr>
          <a:lstStyle/>
          <a:p>
            <a:pPr marL="0" marR="0" lvl="0" indent="0" algn="dist" defTabSz="685766" rtl="0" eaLnBrk="1" fontAlgn="auto" latinLnBrk="0" hangingPunct="1">
              <a:lnSpc>
                <a:spcPct val="100000"/>
              </a:lnSpc>
              <a:spcBef>
                <a:spcPts val="0"/>
              </a:spcBef>
              <a:spcAft>
                <a:spcPts val="0"/>
              </a:spcAft>
              <a:buClrTx/>
              <a:buSzTx/>
              <a:buFontTx/>
              <a:buNone/>
              <a:defRPr/>
            </a:pPr>
            <a:r>
              <a:rPr kumimoji="0" lang="zh-CN" altLang="en-US" sz="825"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825"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825"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p:cNvSpPr txBox="1"/>
          <p:nvPr userDrawn="1"/>
        </p:nvSpPr>
        <p:spPr>
          <a:xfrm>
            <a:off x="4559731" y="2971891"/>
            <a:ext cx="1869707" cy="219291"/>
          </a:xfrm>
          <a:prstGeom prst="rect">
            <a:avLst/>
          </a:prstGeom>
          <a:noFill/>
        </p:spPr>
        <p:txBody>
          <a:bodyPr wrap="square" rtlCol="0">
            <a:spAutoFit/>
          </a:bodyPr>
          <a:lstStyle/>
          <a:p>
            <a:pPr marL="0" marR="0" lvl="0" indent="0" algn="dist" defTabSz="685766" rtl="0" eaLnBrk="1" fontAlgn="auto" latinLnBrk="0" hangingPunct="1">
              <a:lnSpc>
                <a:spcPct val="100000"/>
              </a:lnSpc>
              <a:spcBef>
                <a:spcPts val="0"/>
              </a:spcBef>
              <a:spcAft>
                <a:spcPts val="0"/>
              </a:spcAft>
              <a:buClrTx/>
              <a:buSzTx/>
              <a:buFontTx/>
              <a:buNone/>
              <a:defRPr/>
            </a:pPr>
            <a:r>
              <a:rPr kumimoji="0" lang="zh-CN" altLang="en-US" sz="825"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825"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p:cNvSpPr/>
          <p:nvPr userDrawn="1"/>
        </p:nvSpPr>
        <p:spPr>
          <a:xfrm>
            <a:off x="2700458" y="3494767"/>
            <a:ext cx="17388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A0C4C2A-0013-4D0D-BA0B-DE308E42093C}" type="slidenum">
              <a:rPr lang="zh-CN" altLang="en-US" smtClean="0"/>
              <a:t>‹#›</a:t>
            </a:fld>
            <a:endParaRPr lang="zh-CN" altLang="en-US"/>
          </a:p>
        </p:txBody>
      </p:sp>
    </p:spTree>
    <p:extLst>
      <p:ext uri="{BB962C8B-B14F-4D97-AF65-F5344CB8AC3E}">
        <p14:creationId xmlns:p14="http://schemas.microsoft.com/office/powerpoint/2010/main" val="1695540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658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0791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85247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4927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页1">
    <p:spTree>
      <p:nvGrpSpPr>
        <p:cNvPr id="1" name=""/>
        <p:cNvGrpSpPr/>
        <p:nvPr/>
      </p:nvGrpSpPr>
      <p:grpSpPr>
        <a:xfrm>
          <a:off x="0" y="0"/>
          <a:ext cx="0" cy="0"/>
          <a:chOff x="0" y="0"/>
          <a:chExt cx="0" cy="0"/>
        </a:xfrm>
      </p:grpSpPr>
      <p:sp>
        <p:nvSpPr>
          <p:cNvPr id="2" name="标题 1"/>
          <p:cNvSpPr>
            <a:spLocks noGrp="1"/>
          </p:cNvSpPr>
          <p:nvPr>
            <p:ph type="ctrTitle"/>
          </p:nvPr>
        </p:nvSpPr>
        <p:spPr>
          <a:xfrm>
            <a:off x="612844" y="1130301"/>
            <a:ext cx="5334121" cy="2177314"/>
          </a:xfrm>
        </p:spPr>
        <p:txBody>
          <a:bodyPr lIns="0" anchor="b">
            <a:normAutofit/>
          </a:bodyPr>
          <a:lstStyle>
            <a:lvl1pPr algn="l">
              <a:lnSpc>
                <a:spcPct val="120000"/>
              </a:lnSpc>
              <a:defRPr sz="3300" b="1">
                <a:solidFill>
                  <a:schemeClr val="accent2"/>
                </a:solidFill>
              </a:defRPr>
            </a:lvl1pPr>
          </a:lstStyle>
          <a:p>
            <a:r>
              <a:rPr lang="zh-CN" altLang="en-US" dirty="0"/>
              <a:t>单击此处编辑母版标题样式</a:t>
            </a:r>
          </a:p>
        </p:txBody>
      </p:sp>
      <p:sp>
        <p:nvSpPr>
          <p:cNvPr id="3" name="副标题 2"/>
          <p:cNvSpPr>
            <a:spLocks noGrp="1"/>
          </p:cNvSpPr>
          <p:nvPr>
            <p:ph type="subTitle" idx="1"/>
          </p:nvPr>
        </p:nvSpPr>
        <p:spPr>
          <a:xfrm>
            <a:off x="602458" y="3307615"/>
            <a:ext cx="5344508" cy="508452"/>
          </a:xfrm>
        </p:spPr>
        <p:txBody>
          <a:bodyPr lIns="0">
            <a:normAutofit/>
          </a:bodyPr>
          <a:lstStyle>
            <a:lvl1pPr marL="0" indent="0" algn="l">
              <a:lnSpc>
                <a:spcPct val="120000"/>
              </a:lnSpc>
              <a:buNone/>
              <a:defRPr sz="1350">
                <a:solidFill>
                  <a:schemeClr val="tx2"/>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dirty="0"/>
              <a:t>单击此处编辑母版副标题样式</a:t>
            </a:r>
          </a:p>
        </p:txBody>
      </p:sp>
      <p:sp>
        <p:nvSpPr>
          <p:cNvPr id="114" name="文本占位符 113"/>
          <p:cNvSpPr>
            <a:spLocks noGrp="1"/>
          </p:cNvSpPr>
          <p:nvPr>
            <p:ph type="body" sz="quarter" idx="14"/>
          </p:nvPr>
        </p:nvSpPr>
        <p:spPr>
          <a:xfrm>
            <a:off x="602458" y="4102632"/>
            <a:ext cx="5319713" cy="2031468"/>
          </a:xfrm>
        </p:spPr>
        <p:txBody>
          <a:bodyPr lIns="0">
            <a:normAutofit/>
          </a:bodyPr>
          <a:lstStyle>
            <a:lvl1pPr marL="0" indent="0">
              <a:buNone/>
              <a:defRPr sz="1350">
                <a:solidFill>
                  <a:schemeClr val="tx1">
                    <a:lumMod val="75000"/>
                    <a:lumOff val="25000"/>
                  </a:schemeClr>
                </a:solidFill>
              </a:defRPr>
            </a:lvl1pPr>
          </a:lstStyle>
          <a:p>
            <a:pPr lvl="0"/>
            <a:r>
              <a:rPr kumimoji="1" lang="zh-CN" altLang="en-US" dirty="0"/>
              <a:t>单击此处编辑母版文本样式</a:t>
            </a:r>
          </a:p>
        </p:txBody>
      </p:sp>
      <p:sp>
        <p:nvSpPr>
          <p:cNvPr id="117" name="矩形 116"/>
          <p:cNvSpPr/>
          <p:nvPr userDrawn="1"/>
        </p:nvSpPr>
        <p:spPr>
          <a:xfrm>
            <a:off x="9010520" y="0"/>
            <a:ext cx="1334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20" name="日期占位符 3"/>
          <p:cNvSpPr txBox="1"/>
          <p:nvPr userDrawn="1"/>
        </p:nvSpPr>
        <p:spPr>
          <a:xfrm>
            <a:off x="601571" y="6250110"/>
            <a:ext cx="2190750" cy="365125"/>
          </a:xfrm>
          <a:prstGeom prst="rect">
            <a:avLst/>
          </a:prstGeom>
        </p:spPr>
        <p:txBody>
          <a:bodyPr vert="horz" lIns="0" tIns="34290" rIns="68580" bIns="3429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t>自强、弘毅、求是、拓新</a:t>
            </a:r>
          </a:p>
        </p:txBody>
      </p:sp>
      <p:grpSp>
        <p:nvGrpSpPr>
          <p:cNvPr id="121" name="组合 120"/>
          <p:cNvGrpSpPr/>
          <p:nvPr userDrawn="1"/>
        </p:nvGrpSpPr>
        <p:grpSpPr>
          <a:xfrm>
            <a:off x="612844" y="468793"/>
            <a:ext cx="1110428" cy="458860"/>
            <a:chOff x="2558030" y="228446"/>
            <a:chExt cx="6774643" cy="2099603"/>
          </a:xfrm>
        </p:grpSpPr>
        <p:grpSp>
          <p:nvGrpSpPr>
            <p:cNvPr id="122" name="íšḻîďê"/>
            <p:cNvGrpSpPr/>
            <p:nvPr userDrawn="1"/>
          </p:nvGrpSpPr>
          <p:grpSpPr>
            <a:xfrm>
              <a:off x="2558030" y="228446"/>
              <a:ext cx="2085857" cy="2099603"/>
              <a:chOff x="3551238" y="3067050"/>
              <a:chExt cx="722313" cy="727075"/>
            </a:xfrm>
          </p:grpSpPr>
          <p:sp>
            <p:nvSpPr>
              <p:cNvPr id="152"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3"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154"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5"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6"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7"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8"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59"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0"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1"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2"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3"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4"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5"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6"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7"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8"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9"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70"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71"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72"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3"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4"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5"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6"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7"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8"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179"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80"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81"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82"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183"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184"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185"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6"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7"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8"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9"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0"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1"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2"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3"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4"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5"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6"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7"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8"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9"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0"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1"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2"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3"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4"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5"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6"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7"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8"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9"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0"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1"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2"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3"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4"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5"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6"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7"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8"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9"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20"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21"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123" name="íşḷïḑe"/>
            <p:cNvGrpSpPr/>
            <p:nvPr userDrawn="1"/>
          </p:nvGrpSpPr>
          <p:grpSpPr>
            <a:xfrm>
              <a:off x="4894762" y="471192"/>
              <a:ext cx="4437911" cy="1614111"/>
              <a:chOff x="4412452" y="3106738"/>
              <a:chExt cx="2312689" cy="841148"/>
            </a:xfrm>
          </p:grpSpPr>
          <p:grpSp>
            <p:nvGrpSpPr>
              <p:cNvPr id="124" name="îṥľíḑé"/>
              <p:cNvGrpSpPr/>
              <p:nvPr/>
            </p:nvGrpSpPr>
            <p:grpSpPr>
              <a:xfrm>
                <a:off x="4422776" y="3106738"/>
                <a:ext cx="2293937" cy="617538"/>
                <a:chOff x="4422776" y="3106738"/>
                <a:chExt cx="2293937" cy="617538"/>
              </a:xfrm>
            </p:grpSpPr>
            <p:sp>
              <p:nvSpPr>
                <p:cNvPr id="141"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2"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3"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4"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5"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6"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7"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8"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9"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0"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1"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125" name="ïšľîḍê"/>
              <p:cNvGrpSpPr/>
              <p:nvPr/>
            </p:nvGrpSpPr>
            <p:grpSpPr>
              <a:xfrm>
                <a:off x="4412452" y="3781425"/>
                <a:ext cx="2312689" cy="166461"/>
                <a:chOff x="6986588" y="3521075"/>
                <a:chExt cx="1654176" cy="119063"/>
              </a:xfrm>
            </p:grpSpPr>
            <p:sp>
              <p:nvSpPr>
                <p:cNvPr id="126"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7"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8"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9"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0"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1"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2"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3"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4"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5"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6"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7"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8"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9"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0"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sp>
        <p:nvSpPr>
          <p:cNvPr id="116" name="图片占位符 115"/>
          <p:cNvSpPr>
            <a:spLocks noGrp="1"/>
          </p:cNvSpPr>
          <p:nvPr>
            <p:ph type="pic" sz="quarter" idx="15"/>
          </p:nvPr>
        </p:nvSpPr>
        <p:spPr>
          <a:xfrm>
            <a:off x="5937649" y="0"/>
            <a:ext cx="3072872" cy="6858000"/>
          </a:xfrm>
          <a:custGeom>
            <a:avLst/>
            <a:gdLst>
              <a:gd name="connsiteX0" fmla="*/ 533952 w 4167120"/>
              <a:gd name="connsiteY0" fmla="*/ 0 h 6858000"/>
              <a:gd name="connsiteX1" fmla="*/ 4167120 w 4167120"/>
              <a:gd name="connsiteY1" fmla="*/ 0 h 6858000"/>
              <a:gd name="connsiteX2" fmla="*/ 4167120 w 4167120"/>
              <a:gd name="connsiteY2" fmla="*/ 6858000 h 6858000"/>
              <a:gd name="connsiteX3" fmla="*/ 427599 w 4167120"/>
              <a:gd name="connsiteY3" fmla="*/ 6858000 h 6858000"/>
              <a:gd name="connsiteX4" fmla="*/ 322189 w 4167120"/>
              <a:gd name="connsiteY4" fmla="*/ 6466939 h 6858000"/>
              <a:gd name="connsiteX5" fmla="*/ 0 w 4167120"/>
              <a:gd name="connsiteY5" fmla="*/ 3599121 h 6858000"/>
              <a:gd name="connsiteX6" fmla="*/ 455902 w 4167120"/>
              <a:gd name="connsiteY6" fmla="*/ 23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120" h="6858000">
                <a:moveTo>
                  <a:pt x="533952" y="0"/>
                </a:moveTo>
                <a:lnTo>
                  <a:pt x="4167120" y="0"/>
                </a:lnTo>
                <a:lnTo>
                  <a:pt x="4167120" y="6858000"/>
                </a:lnTo>
                <a:lnTo>
                  <a:pt x="427599" y="6858000"/>
                </a:lnTo>
                <a:lnTo>
                  <a:pt x="322189" y="6466939"/>
                </a:lnTo>
                <a:cubicBezTo>
                  <a:pt x="116715" y="5614442"/>
                  <a:pt x="0" y="4637502"/>
                  <a:pt x="0" y="3599121"/>
                </a:cubicBezTo>
                <a:cubicBezTo>
                  <a:pt x="0" y="2353065"/>
                  <a:pt x="168069" y="1195481"/>
                  <a:pt x="455902" y="235243"/>
                </a:cubicBezTo>
                <a:close/>
              </a:path>
            </a:pathLst>
          </a:custGeom>
        </p:spPr>
        <p:txBody>
          <a:bodyPr wrap="square">
            <a:noAutofit/>
          </a:bodyPr>
          <a:lstStyle/>
          <a:p>
            <a:endParaRPr kumimoji="1" lang="zh-CN" altLang="en-US"/>
          </a:p>
        </p:txBody>
      </p:sp>
      <p:sp>
        <p:nvSpPr>
          <p:cNvPr id="230" name="任意形状 229"/>
          <p:cNvSpPr/>
          <p:nvPr userDrawn="1"/>
        </p:nvSpPr>
        <p:spPr>
          <a:xfrm>
            <a:off x="5859408" y="-86497"/>
            <a:ext cx="3202595" cy="7027086"/>
          </a:xfrm>
          <a:custGeom>
            <a:avLst/>
            <a:gdLst>
              <a:gd name="connsiteX0" fmla="*/ 533952 w 4167120"/>
              <a:gd name="connsiteY0" fmla="*/ 0 h 6858000"/>
              <a:gd name="connsiteX1" fmla="*/ 4167120 w 4167120"/>
              <a:gd name="connsiteY1" fmla="*/ 0 h 6858000"/>
              <a:gd name="connsiteX2" fmla="*/ 4167120 w 4167120"/>
              <a:gd name="connsiteY2" fmla="*/ 6858000 h 6858000"/>
              <a:gd name="connsiteX3" fmla="*/ 427599 w 4167120"/>
              <a:gd name="connsiteY3" fmla="*/ 6858000 h 6858000"/>
              <a:gd name="connsiteX4" fmla="*/ 322189 w 4167120"/>
              <a:gd name="connsiteY4" fmla="*/ 6466939 h 6858000"/>
              <a:gd name="connsiteX5" fmla="*/ 0 w 4167120"/>
              <a:gd name="connsiteY5" fmla="*/ 3599121 h 6858000"/>
              <a:gd name="connsiteX6" fmla="*/ 455902 w 4167120"/>
              <a:gd name="connsiteY6" fmla="*/ 23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120" h="6858000">
                <a:moveTo>
                  <a:pt x="533952" y="0"/>
                </a:moveTo>
                <a:lnTo>
                  <a:pt x="4167120" y="0"/>
                </a:lnTo>
                <a:lnTo>
                  <a:pt x="4167120" y="6858000"/>
                </a:lnTo>
                <a:lnTo>
                  <a:pt x="427599" y="6858000"/>
                </a:lnTo>
                <a:lnTo>
                  <a:pt x="322189" y="6466939"/>
                </a:lnTo>
                <a:cubicBezTo>
                  <a:pt x="116715" y="5614442"/>
                  <a:pt x="0" y="4637502"/>
                  <a:pt x="0" y="3599121"/>
                </a:cubicBezTo>
                <a:cubicBezTo>
                  <a:pt x="0" y="2353065"/>
                  <a:pt x="168069" y="1195481"/>
                  <a:pt x="455902" y="235243"/>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Autofit/>
          </a:bodyPr>
          <a:lstStyle/>
          <a:p>
            <a:pPr algn="l">
              <a:lnSpc>
                <a:spcPct val="130000"/>
              </a:lnSpc>
            </a:pPr>
            <a:endParaRPr kumimoji="1" lang="zh-CN" altLang="en-US" sz="1500" dirty="0">
              <a:solidFill>
                <a:schemeClr val="tx1">
                  <a:lumMod val="75000"/>
                  <a:lumOff val="25000"/>
                </a:schemeClr>
              </a:solidFill>
            </a:endParaRPr>
          </a:p>
        </p:txBody>
      </p:sp>
    </p:spTree>
    <p:extLst>
      <p:ext uri="{BB962C8B-B14F-4D97-AF65-F5344CB8AC3E}">
        <p14:creationId xmlns:p14="http://schemas.microsoft.com/office/powerpoint/2010/main" val="384719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31" name="图片 30"/>
          <p:cNvPicPr>
            <a:picLocks noChangeAspect="1"/>
          </p:cNvPicPr>
          <p:nvPr userDrawn="1"/>
        </p:nvPicPr>
        <p:blipFill>
          <a:blip r:embed="rId2">
            <a:alphaModFix amt="3000"/>
            <a:lum contrast="100000"/>
          </a:blip>
          <a:stretch>
            <a:fillRect/>
          </a:stretch>
        </p:blipFill>
        <p:spPr>
          <a:xfrm>
            <a:off x="5087111" y="-271201"/>
            <a:ext cx="5517717" cy="7400402"/>
          </a:xfrm>
          <a:prstGeom prst="rect">
            <a:avLst/>
          </a:prstGeom>
        </p:spPr>
      </p:pic>
      <p:sp>
        <p:nvSpPr>
          <p:cNvPr id="55" name="页脚占位符 54"/>
          <p:cNvSpPr>
            <a:spLocks noGrp="1"/>
          </p:cNvSpPr>
          <p:nvPr>
            <p:ph type="ftr" sz="quarter" idx="18"/>
          </p:nvPr>
        </p:nvSpPr>
        <p:spPr>
          <a:xfrm>
            <a:off x="3028950" y="6235705"/>
            <a:ext cx="3086100" cy="365125"/>
          </a:xfrm>
          <a:prstGeom prst="rect">
            <a:avLst/>
          </a:prstGeom>
        </p:spPr>
        <p:txBody>
          <a:bodyPr/>
          <a:lstStyle/>
          <a:p>
            <a:endParaRPr lang="zh-CN" altLang="en-US"/>
          </a:p>
        </p:txBody>
      </p:sp>
      <p:sp>
        <p:nvSpPr>
          <p:cNvPr id="8" name="矩形 7"/>
          <p:cNvSpPr/>
          <p:nvPr userDrawn="1"/>
        </p:nvSpPr>
        <p:spPr>
          <a:xfrm>
            <a:off x="-9485" y="0"/>
            <a:ext cx="1334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9" name="图片占位符 8"/>
          <p:cNvSpPr>
            <a:spLocks noGrp="1"/>
          </p:cNvSpPr>
          <p:nvPr>
            <p:ph type="pic" sz="quarter" idx="15"/>
          </p:nvPr>
        </p:nvSpPr>
        <p:spPr>
          <a:xfrm flipH="1">
            <a:off x="127969" y="0"/>
            <a:ext cx="3072872" cy="6858000"/>
          </a:xfrm>
          <a:custGeom>
            <a:avLst/>
            <a:gdLst>
              <a:gd name="connsiteX0" fmla="*/ 533952 w 4167120"/>
              <a:gd name="connsiteY0" fmla="*/ 0 h 6858000"/>
              <a:gd name="connsiteX1" fmla="*/ 4167120 w 4167120"/>
              <a:gd name="connsiteY1" fmla="*/ 0 h 6858000"/>
              <a:gd name="connsiteX2" fmla="*/ 4167120 w 4167120"/>
              <a:gd name="connsiteY2" fmla="*/ 6858000 h 6858000"/>
              <a:gd name="connsiteX3" fmla="*/ 427599 w 4167120"/>
              <a:gd name="connsiteY3" fmla="*/ 6858000 h 6858000"/>
              <a:gd name="connsiteX4" fmla="*/ 322189 w 4167120"/>
              <a:gd name="connsiteY4" fmla="*/ 6466939 h 6858000"/>
              <a:gd name="connsiteX5" fmla="*/ 0 w 4167120"/>
              <a:gd name="connsiteY5" fmla="*/ 3599121 h 6858000"/>
              <a:gd name="connsiteX6" fmla="*/ 455902 w 4167120"/>
              <a:gd name="connsiteY6" fmla="*/ 23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120" h="6858000">
                <a:moveTo>
                  <a:pt x="533952" y="0"/>
                </a:moveTo>
                <a:lnTo>
                  <a:pt x="4167120" y="0"/>
                </a:lnTo>
                <a:lnTo>
                  <a:pt x="4167120" y="6858000"/>
                </a:lnTo>
                <a:lnTo>
                  <a:pt x="427599" y="6858000"/>
                </a:lnTo>
                <a:lnTo>
                  <a:pt x="322189" y="6466939"/>
                </a:lnTo>
                <a:cubicBezTo>
                  <a:pt x="116715" y="5614442"/>
                  <a:pt x="0" y="4637502"/>
                  <a:pt x="0" y="3599121"/>
                </a:cubicBezTo>
                <a:cubicBezTo>
                  <a:pt x="0" y="2353065"/>
                  <a:pt x="168069" y="1195481"/>
                  <a:pt x="455902" y="235243"/>
                </a:cubicBezTo>
                <a:close/>
              </a:path>
            </a:pathLst>
          </a:custGeom>
        </p:spPr>
        <p:txBody>
          <a:bodyPr wrap="square">
            <a:noAutofit/>
          </a:bodyPr>
          <a:lstStyle/>
          <a:p>
            <a:endParaRPr kumimoji="1" lang="zh-CN" altLang="en-US"/>
          </a:p>
        </p:txBody>
      </p:sp>
      <p:sp>
        <p:nvSpPr>
          <p:cNvPr id="10" name="任意形状 9"/>
          <p:cNvSpPr/>
          <p:nvPr userDrawn="1"/>
        </p:nvSpPr>
        <p:spPr>
          <a:xfrm flipH="1">
            <a:off x="25399" y="-98854"/>
            <a:ext cx="3249529" cy="7039443"/>
          </a:xfrm>
          <a:custGeom>
            <a:avLst/>
            <a:gdLst>
              <a:gd name="connsiteX0" fmla="*/ 533952 w 4167120"/>
              <a:gd name="connsiteY0" fmla="*/ 0 h 6858000"/>
              <a:gd name="connsiteX1" fmla="*/ 4167120 w 4167120"/>
              <a:gd name="connsiteY1" fmla="*/ 0 h 6858000"/>
              <a:gd name="connsiteX2" fmla="*/ 4167120 w 4167120"/>
              <a:gd name="connsiteY2" fmla="*/ 6858000 h 6858000"/>
              <a:gd name="connsiteX3" fmla="*/ 427599 w 4167120"/>
              <a:gd name="connsiteY3" fmla="*/ 6858000 h 6858000"/>
              <a:gd name="connsiteX4" fmla="*/ 322189 w 4167120"/>
              <a:gd name="connsiteY4" fmla="*/ 6466939 h 6858000"/>
              <a:gd name="connsiteX5" fmla="*/ 0 w 4167120"/>
              <a:gd name="connsiteY5" fmla="*/ 3599121 h 6858000"/>
              <a:gd name="connsiteX6" fmla="*/ 455902 w 4167120"/>
              <a:gd name="connsiteY6" fmla="*/ 23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120" h="6858000">
                <a:moveTo>
                  <a:pt x="533952" y="0"/>
                </a:moveTo>
                <a:lnTo>
                  <a:pt x="4167120" y="0"/>
                </a:lnTo>
                <a:lnTo>
                  <a:pt x="4167120" y="6858000"/>
                </a:lnTo>
                <a:lnTo>
                  <a:pt x="427599" y="6858000"/>
                </a:lnTo>
                <a:lnTo>
                  <a:pt x="322189" y="6466939"/>
                </a:lnTo>
                <a:cubicBezTo>
                  <a:pt x="116715" y="5614442"/>
                  <a:pt x="0" y="4637502"/>
                  <a:pt x="0" y="3599121"/>
                </a:cubicBezTo>
                <a:cubicBezTo>
                  <a:pt x="0" y="2353065"/>
                  <a:pt x="168069" y="1195481"/>
                  <a:pt x="455902" y="235243"/>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Autofit/>
          </a:bodyPr>
          <a:lstStyle/>
          <a:p>
            <a:pPr algn="l">
              <a:lnSpc>
                <a:spcPct val="130000"/>
              </a:lnSpc>
            </a:pPr>
            <a:endParaRPr kumimoji="1" lang="zh-CN" altLang="en-US" sz="1500" dirty="0">
              <a:solidFill>
                <a:schemeClr val="tx1">
                  <a:lumMod val="75000"/>
                  <a:lumOff val="25000"/>
                </a:schemeClr>
              </a:solidFill>
            </a:endParaRPr>
          </a:p>
        </p:txBody>
      </p:sp>
    </p:spTree>
    <p:extLst>
      <p:ext uri="{BB962C8B-B14F-4D97-AF65-F5344CB8AC3E}">
        <p14:creationId xmlns:p14="http://schemas.microsoft.com/office/powerpoint/2010/main" val="3667533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
        <p:nvSpPr>
          <p:cNvPr id="2" name="标题 1"/>
          <p:cNvSpPr>
            <a:spLocks noGrp="1"/>
          </p:cNvSpPr>
          <p:nvPr>
            <p:ph type="title"/>
          </p:nvPr>
        </p:nvSpPr>
        <p:spPr>
          <a:xfrm>
            <a:off x="602457" y="393491"/>
            <a:ext cx="6728242" cy="663575"/>
          </a:xfrm>
        </p:spPr>
        <p:txBody>
          <a:bodyPr lIns="0"/>
          <a:lstStyle>
            <a:lvl1pPr>
              <a:defRPr b="1">
                <a:solidFill>
                  <a:schemeClr val="accent2"/>
                </a:solidFill>
              </a:defRPr>
            </a:lvl1pPr>
          </a:lstStyle>
          <a:p>
            <a:r>
              <a:rPr lang="zh-CN" altLang="en-US" dirty="0"/>
              <a:t>单击此处编辑母版标题样式</a:t>
            </a:r>
          </a:p>
        </p:txBody>
      </p:sp>
      <p:grpSp>
        <p:nvGrpSpPr>
          <p:cNvPr id="245" name="组合 244"/>
          <p:cNvGrpSpPr/>
          <p:nvPr userDrawn="1"/>
        </p:nvGrpSpPr>
        <p:grpSpPr>
          <a:xfrm>
            <a:off x="7421317" y="468793"/>
            <a:ext cx="1110428" cy="458860"/>
            <a:chOff x="2558030" y="228446"/>
            <a:chExt cx="6774643" cy="2099603"/>
          </a:xfrm>
        </p:grpSpPr>
        <p:grpSp>
          <p:nvGrpSpPr>
            <p:cNvPr id="246" name="íšḻîďê"/>
            <p:cNvGrpSpPr/>
            <p:nvPr userDrawn="1"/>
          </p:nvGrpSpPr>
          <p:grpSpPr>
            <a:xfrm>
              <a:off x="2558030" y="228446"/>
              <a:ext cx="2085857" cy="2099603"/>
              <a:chOff x="3551238" y="3067050"/>
              <a:chExt cx="722313" cy="727075"/>
            </a:xfrm>
          </p:grpSpPr>
          <p:sp>
            <p:nvSpPr>
              <p:cNvPr id="276"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7"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278"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9"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0"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1"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2"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3"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4"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5"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6"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7"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8"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9"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0"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1"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2"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3"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4"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5"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6"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7"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8"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9"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0"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1"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2"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3"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4"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5"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6"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7"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8"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9"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0"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1"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2"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3"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4"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5"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6"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7"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8"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9"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0"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1"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2"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3"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4"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5"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6"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7"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8"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9"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0"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1"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2"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3"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4"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5"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6"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7"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8"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9"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0"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1"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2"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3"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4"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5"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7" name="íşḷïḑe"/>
            <p:cNvGrpSpPr/>
            <p:nvPr userDrawn="1"/>
          </p:nvGrpSpPr>
          <p:grpSpPr>
            <a:xfrm>
              <a:off x="4894762" y="471192"/>
              <a:ext cx="4437911" cy="1614111"/>
              <a:chOff x="4412452" y="3106738"/>
              <a:chExt cx="2312689" cy="841148"/>
            </a:xfrm>
          </p:grpSpPr>
          <p:grpSp>
            <p:nvGrpSpPr>
              <p:cNvPr id="248" name="îṥľíḑé"/>
              <p:cNvGrpSpPr/>
              <p:nvPr/>
            </p:nvGrpSpPr>
            <p:grpSpPr>
              <a:xfrm>
                <a:off x="4422776" y="3106738"/>
                <a:ext cx="2293937" cy="617538"/>
                <a:chOff x="4422776" y="3106738"/>
                <a:chExt cx="2293937" cy="617538"/>
              </a:xfrm>
            </p:grpSpPr>
            <p:sp>
              <p:nvSpPr>
                <p:cNvPr id="265"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6"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7"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8"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9"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0"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1"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2"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3"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4"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5"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9" name="ïšľîḍê"/>
              <p:cNvGrpSpPr/>
              <p:nvPr/>
            </p:nvGrpSpPr>
            <p:grpSpPr>
              <a:xfrm>
                <a:off x="4412452" y="3781425"/>
                <a:ext cx="2312689" cy="166461"/>
                <a:chOff x="6986588" y="3521075"/>
                <a:chExt cx="1654176" cy="119063"/>
              </a:xfrm>
            </p:grpSpPr>
            <p:sp>
              <p:nvSpPr>
                <p:cNvPr id="250"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1"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2"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3"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4"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5"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6"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7"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8"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9"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0"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1"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2"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3"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4"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cxnSp>
        <p:nvCxnSpPr>
          <p:cNvPr id="4" name="直线连接符 3"/>
          <p:cNvCxnSpPr/>
          <p:nvPr userDrawn="1"/>
        </p:nvCxnSpPr>
        <p:spPr>
          <a:xfrm>
            <a:off x="0" y="1016000"/>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0" name="图片 109" descr="图片包含 天空, 户外, 建筑物, 日落&#10;&#10;描述已自动生成"/>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0000" b="99500" l="10000" r="98000">
                        <a14:foregroundMark x1="45583" y1="28625" x2="72750" y2="47875"/>
                        <a14:foregroundMark x1="72750" y1="47875" x2="79000" y2="48875"/>
                        <a14:foregroundMark x1="79000" y1="48875" x2="87083" y2="44750"/>
                        <a14:foregroundMark x1="87083" y1="44750" x2="89333" y2="42875"/>
                        <a14:foregroundMark x1="49697" y1="28104" x2="51500" y2="30625"/>
                        <a14:foregroundMark x1="46583" y1="23750" x2="49595" y2="27961"/>
                        <a14:foregroundMark x1="46917" y1="21000" x2="48333" y2="17125"/>
                        <a14:foregroundMark x1="62917" y1="48125" x2="65250" y2="51750"/>
                        <a14:foregroundMark x1="65250" y1="51750" x2="86750" y2="67750"/>
                        <a14:foregroundMark x1="94417" y1="36500" x2="92917" y2="90875"/>
                        <a14:foregroundMark x1="98000" y1="30875" x2="91667" y2="84250"/>
                        <a14:foregroundMark x1="91667" y1="84250" x2="91333" y2="85500"/>
                        <a14:foregroundMark x1="70000" y1="67000" x2="89333" y2="84250"/>
                        <a14:foregroundMark x1="89333" y1="84250" x2="89333" y2="84250"/>
                        <a14:foregroundMark x1="70500" y1="67000" x2="66333" y2="64125"/>
                        <a14:foregroundMark x1="66333" y1="64125" x2="59333" y2="53500"/>
                        <a14:foregroundMark x1="79333" y1="90625" x2="80167" y2="96250"/>
                        <a14:foregroundMark x1="80167" y1="96250" x2="85167" y2="96625"/>
                        <a14:foregroundMark x1="85167" y1="96625" x2="88083" y2="94625"/>
                        <a14:foregroundMark x1="88083" y1="94625" x2="88167" y2="94625"/>
                        <a14:foregroundMark x1="96750" y1="97500" x2="76750" y2="99500"/>
                        <a14:foregroundMark x1="77799" y1="89875" x2="77667" y2="86250"/>
                        <a14:foregroundMark x1="77984" y1="94938" x2="77927" y2="93375"/>
                        <a14:foregroundMark x1="78000" y1="95375" x2="78056" y2="96909"/>
                        <a14:foregroundMark x1="68667" y1="40875" x2="68417" y2="41125"/>
                        <a14:backgroundMark x1="77667" y1="89875" x2="77667" y2="93375"/>
                        <a14:backgroundMark x1="77833" y1="95625" x2="78167" y2="90625"/>
                        <a14:backgroundMark x1="78500" y1="96125" x2="79000" y2="90375"/>
                        <a14:backgroundMark x1="19833" y1="30625" x2="46417" y2="71000"/>
                        <a14:backgroundMark x1="46417" y1="71000" x2="46417" y2="71000"/>
                        <a14:backgroundMark x1="17000" y1="72500" x2="23583" y2="72625"/>
                        <a14:backgroundMark x1="23583" y1="72625" x2="37833" y2="71875"/>
                        <a14:backgroundMark x1="37833" y1="71875" x2="57167" y2="75375"/>
                        <a14:backgroundMark x1="61667" y1="37000" x2="62000" y2="37375"/>
                        <a14:backgroundMark x1="66667" y1="39375" x2="66917" y2="39750"/>
                        <a14:backgroundMark x1="50917" y1="27125" x2="51000" y2="27625"/>
                      </a14:backgroundRemoval>
                    </a14:imgEffect>
                    <a14:imgEffect>
                      <a14:brightnessContrast bright="72000"/>
                    </a14:imgEffect>
                    <a14:imgEffect>
                      <a14:colorTemperature colorTemp="9660"/>
                    </a14:imgEffect>
                    <a14:imgEffect>
                      <a14:saturation sat="111000"/>
                    </a14:imgEffect>
                  </a14:imgLayer>
                </a14:imgProps>
              </a:ext>
              <a:ext uri="{28A0092B-C50C-407E-A947-70E740481C1C}">
                <a14:useLocalDpi xmlns:a14="http://schemas.microsoft.com/office/drawing/2010/main" val="0"/>
              </a:ext>
            </a:extLst>
          </a:blip>
          <a:srcRect l="38743" t="8413"/>
          <a:stretch>
            <a:fillRect/>
          </a:stretch>
        </p:blipFill>
        <p:spPr>
          <a:xfrm flipH="1">
            <a:off x="1" y="60500"/>
            <a:ext cx="718958" cy="955500"/>
          </a:xfrm>
          <a:prstGeom prst="rect">
            <a:avLst/>
          </a:prstGeom>
        </p:spPr>
      </p:pic>
    </p:spTree>
    <p:extLst>
      <p:ext uri="{BB962C8B-B14F-4D97-AF65-F5344CB8AC3E}">
        <p14:creationId xmlns:p14="http://schemas.microsoft.com/office/powerpoint/2010/main" val="42800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结尾版式1">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3028950" y="6235705"/>
            <a:ext cx="3086100" cy="365125"/>
          </a:xfrm>
          <a:prstGeom prst="rect">
            <a:avLst/>
          </a:prstGeom>
        </p:spPr>
        <p:txBody>
          <a:bodyPr/>
          <a:lstStyle/>
          <a:p>
            <a:endParaRPr lang="zh-CN" altLang="en-US"/>
          </a:p>
        </p:txBody>
      </p:sp>
      <p:sp>
        <p:nvSpPr>
          <p:cNvPr id="4" name="灯片编号占位符 3"/>
          <p:cNvSpPr>
            <a:spLocks noGrp="1"/>
          </p:cNvSpPr>
          <p:nvPr>
            <p:ph type="sldNum" sz="quarter" idx="11"/>
          </p:nvPr>
        </p:nvSpPr>
        <p:spPr>
          <a:xfrm>
            <a:off x="6457952" y="6235705"/>
            <a:ext cx="2179005" cy="365125"/>
          </a:xfrm>
          <a:prstGeom prst="rect">
            <a:avLst/>
          </a:prstGeom>
        </p:spPr>
        <p:txBody>
          <a:bodyPr/>
          <a:lstStyle/>
          <a:p>
            <a:fld id="{DA0C4C2A-0013-4D0D-BA0B-DE308E42093C}" type="slidenum">
              <a:rPr lang="zh-CN" altLang="en-US" smtClean="0"/>
              <a:t>‹#›</a:t>
            </a:fld>
            <a:endParaRPr lang="zh-CN" altLang="en-US"/>
          </a:p>
        </p:txBody>
      </p:sp>
      <p:sp>
        <p:nvSpPr>
          <p:cNvPr id="6" name="副标题 2"/>
          <p:cNvSpPr>
            <a:spLocks noGrp="1"/>
          </p:cNvSpPr>
          <p:nvPr>
            <p:ph type="subTitle" idx="1"/>
          </p:nvPr>
        </p:nvSpPr>
        <p:spPr>
          <a:xfrm>
            <a:off x="602457" y="3658405"/>
            <a:ext cx="3969544" cy="508452"/>
          </a:xfrm>
        </p:spPr>
        <p:txBody>
          <a:bodyPr lIns="0">
            <a:normAutofit/>
          </a:bodyPr>
          <a:lstStyle>
            <a:lvl1pPr marL="0" indent="0" algn="dist">
              <a:lnSpc>
                <a:spcPct val="120000"/>
              </a:lnSpc>
              <a:buNone/>
              <a:defRPr sz="1350">
                <a:solidFill>
                  <a:schemeClr val="tx2"/>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dirty="0"/>
              <a:t>单击此处编辑母版副标题样式</a:t>
            </a:r>
          </a:p>
        </p:txBody>
      </p:sp>
      <p:sp>
        <p:nvSpPr>
          <p:cNvPr id="112" name="文本占位符 111"/>
          <p:cNvSpPr>
            <a:spLocks noGrp="1"/>
          </p:cNvSpPr>
          <p:nvPr>
            <p:ph type="body" sz="quarter" idx="14"/>
          </p:nvPr>
        </p:nvSpPr>
        <p:spPr>
          <a:xfrm>
            <a:off x="602458" y="1130300"/>
            <a:ext cx="3969545" cy="2501900"/>
          </a:xfrm>
        </p:spPr>
        <p:txBody>
          <a:bodyPr anchor="b" anchorCtr="0">
            <a:normAutofit/>
          </a:bodyPr>
          <a:lstStyle>
            <a:lvl1pPr marL="0" indent="0" algn="dist">
              <a:buNone/>
              <a:defRPr sz="3300" b="1">
                <a:solidFill>
                  <a:schemeClr val="accent2"/>
                </a:solidFill>
              </a:defRPr>
            </a:lvl1pPr>
          </a:lstStyle>
          <a:p>
            <a:pPr lvl="0"/>
            <a:r>
              <a:rPr kumimoji="1" lang="zh-CN" altLang="en-US" dirty="0"/>
              <a:t>单击此处编辑母版文本样式</a:t>
            </a:r>
          </a:p>
        </p:txBody>
      </p:sp>
      <p:sp>
        <p:nvSpPr>
          <p:cNvPr id="113" name="日期占位符 3"/>
          <p:cNvSpPr txBox="1"/>
          <p:nvPr userDrawn="1"/>
        </p:nvSpPr>
        <p:spPr>
          <a:xfrm>
            <a:off x="602456" y="6235704"/>
            <a:ext cx="2190750" cy="365125"/>
          </a:xfrm>
          <a:prstGeom prst="rect">
            <a:avLst/>
          </a:prstGeom>
        </p:spPr>
        <p:txBody>
          <a:bodyPr vert="horz" lIns="0" tIns="34290" rIns="68580" bIns="3429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t>自强、弘毅、求是、拓新</a:t>
            </a:r>
          </a:p>
        </p:txBody>
      </p:sp>
      <p:grpSp>
        <p:nvGrpSpPr>
          <p:cNvPr id="115" name="组合 114"/>
          <p:cNvGrpSpPr/>
          <p:nvPr userDrawn="1"/>
        </p:nvGrpSpPr>
        <p:grpSpPr>
          <a:xfrm>
            <a:off x="612844" y="468793"/>
            <a:ext cx="1110428" cy="458860"/>
            <a:chOff x="2558030" y="228446"/>
            <a:chExt cx="6774643" cy="2099603"/>
          </a:xfrm>
        </p:grpSpPr>
        <p:grpSp>
          <p:nvGrpSpPr>
            <p:cNvPr id="116" name="íšḻîďê"/>
            <p:cNvGrpSpPr/>
            <p:nvPr userDrawn="1"/>
          </p:nvGrpSpPr>
          <p:grpSpPr>
            <a:xfrm>
              <a:off x="2558030" y="228446"/>
              <a:ext cx="2085857" cy="2099603"/>
              <a:chOff x="3551238" y="3067050"/>
              <a:chExt cx="722313" cy="727075"/>
            </a:xfrm>
          </p:grpSpPr>
          <p:sp>
            <p:nvSpPr>
              <p:cNvPr id="146"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7"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148"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9"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0"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1"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2"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53"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54"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55"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56"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57"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58"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59"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0"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1"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2"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3"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4"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5"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66"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67"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68"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69"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0"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1"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2"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173"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4"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5"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6"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177"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178"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179"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0"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1"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2"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3"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4"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85"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86"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7"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8"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89"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0"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1"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192"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3"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4"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5"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6"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7"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8"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9"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0"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1"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2"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3"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4"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5"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6"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7"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8"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9"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0"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1"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2"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3"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14"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5"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117" name="íşḷïḑe"/>
            <p:cNvGrpSpPr/>
            <p:nvPr userDrawn="1"/>
          </p:nvGrpSpPr>
          <p:grpSpPr>
            <a:xfrm>
              <a:off x="4894762" y="471192"/>
              <a:ext cx="4437911" cy="1614111"/>
              <a:chOff x="4412452" y="3106738"/>
              <a:chExt cx="2312689" cy="841148"/>
            </a:xfrm>
          </p:grpSpPr>
          <p:grpSp>
            <p:nvGrpSpPr>
              <p:cNvPr id="118" name="îṥľíḑé"/>
              <p:cNvGrpSpPr/>
              <p:nvPr/>
            </p:nvGrpSpPr>
            <p:grpSpPr>
              <a:xfrm>
                <a:off x="4422776" y="3106738"/>
                <a:ext cx="2293937" cy="617538"/>
                <a:chOff x="4422776" y="3106738"/>
                <a:chExt cx="2293937" cy="617538"/>
              </a:xfrm>
            </p:grpSpPr>
            <p:sp>
              <p:nvSpPr>
                <p:cNvPr id="135"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6"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7"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8"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9"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0"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1"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2"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3"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4"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5"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119" name="ïšľîḍê"/>
              <p:cNvGrpSpPr/>
              <p:nvPr/>
            </p:nvGrpSpPr>
            <p:grpSpPr>
              <a:xfrm>
                <a:off x="4412452" y="3781425"/>
                <a:ext cx="2312689" cy="166461"/>
                <a:chOff x="6986588" y="3521075"/>
                <a:chExt cx="1654176" cy="119063"/>
              </a:xfrm>
            </p:grpSpPr>
            <p:sp>
              <p:nvSpPr>
                <p:cNvPr id="120"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1"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2"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3"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4"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5"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6"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7"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8"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9"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0"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1"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2"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3"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4"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sp>
        <p:nvSpPr>
          <p:cNvPr id="216" name="矩形 215"/>
          <p:cNvSpPr/>
          <p:nvPr userDrawn="1"/>
        </p:nvSpPr>
        <p:spPr>
          <a:xfrm>
            <a:off x="9010520" y="0"/>
            <a:ext cx="1334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217" name="图片占位符 216"/>
          <p:cNvSpPr>
            <a:spLocks noGrp="1"/>
          </p:cNvSpPr>
          <p:nvPr>
            <p:ph type="pic" sz="quarter" idx="15"/>
          </p:nvPr>
        </p:nvSpPr>
        <p:spPr>
          <a:xfrm>
            <a:off x="5937649" y="0"/>
            <a:ext cx="3072872" cy="6858000"/>
          </a:xfrm>
          <a:custGeom>
            <a:avLst/>
            <a:gdLst>
              <a:gd name="connsiteX0" fmla="*/ 533952 w 4167120"/>
              <a:gd name="connsiteY0" fmla="*/ 0 h 6858000"/>
              <a:gd name="connsiteX1" fmla="*/ 4167120 w 4167120"/>
              <a:gd name="connsiteY1" fmla="*/ 0 h 6858000"/>
              <a:gd name="connsiteX2" fmla="*/ 4167120 w 4167120"/>
              <a:gd name="connsiteY2" fmla="*/ 6858000 h 6858000"/>
              <a:gd name="connsiteX3" fmla="*/ 427599 w 4167120"/>
              <a:gd name="connsiteY3" fmla="*/ 6858000 h 6858000"/>
              <a:gd name="connsiteX4" fmla="*/ 322189 w 4167120"/>
              <a:gd name="connsiteY4" fmla="*/ 6466939 h 6858000"/>
              <a:gd name="connsiteX5" fmla="*/ 0 w 4167120"/>
              <a:gd name="connsiteY5" fmla="*/ 3599121 h 6858000"/>
              <a:gd name="connsiteX6" fmla="*/ 455902 w 4167120"/>
              <a:gd name="connsiteY6" fmla="*/ 23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120" h="6858000">
                <a:moveTo>
                  <a:pt x="533952" y="0"/>
                </a:moveTo>
                <a:lnTo>
                  <a:pt x="4167120" y="0"/>
                </a:lnTo>
                <a:lnTo>
                  <a:pt x="4167120" y="6858000"/>
                </a:lnTo>
                <a:lnTo>
                  <a:pt x="427599" y="6858000"/>
                </a:lnTo>
                <a:lnTo>
                  <a:pt x="322189" y="6466939"/>
                </a:lnTo>
                <a:cubicBezTo>
                  <a:pt x="116715" y="5614442"/>
                  <a:pt x="0" y="4637502"/>
                  <a:pt x="0" y="3599121"/>
                </a:cubicBezTo>
                <a:cubicBezTo>
                  <a:pt x="0" y="2353065"/>
                  <a:pt x="168069" y="1195481"/>
                  <a:pt x="455902" y="235243"/>
                </a:cubicBezTo>
                <a:close/>
              </a:path>
            </a:pathLst>
          </a:custGeom>
        </p:spPr>
        <p:txBody>
          <a:bodyPr wrap="square">
            <a:noAutofit/>
          </a:bodyPr>
          <a:lstStyle/>
          <a:p>
            <a:endParaRPr kumimoji="1" lang="zh-CN" altLang="en-US"/>
          </a:p>
        </p:txBody>
      </p:sp>
      <p:sp>
        <p:nvSpPr>
          <p:cNvPr id="218" name="任意形状 217"/>
          <p:cNvSpPr/>
          <p:nvPr userDrawn="1"/>
        </p:nvSpPr>
        <p:spPr>
          <a:xfrm>
            <a:off x="5859408" y="-86497"/>
            <a:ext cx="3202595" cy="7027086"/>
          </a:xfrm>
          <a:custGeom>
            <a:avLst/>
            <a:gdLst>
              <a:gd name="connsiteX0" fmla="*/ 533952 w 4167120"/>
              <a:gd name="connsiteY0" fmla="*/ 0 h 6858000"/>
              <a:gd name="connsiteX1" fmla="*/ 4167120 w 4167120"/>
              <a:gd name="connsiteY1" fmla="*/ 0 h 6858000"/>
              <a:gd name="connsiteX2" fmla="*/ 4167120 w 4167120"/>
              <a:gd name="connsiteY2" fmla="*/ 6858000 h 6858000"/>
              <a:gd name="connsiteX3" fmla="*/ 427599 w 4167120"/>
              <a:gd name="connsiteY3" fmla="*/ 6858000 h 6858000"/>
              <a:gd name="connsiteX4" fmla="*/ 322189 w 4167120"/>
              <a:gd name="connsiteY4" fmla="*/ 6466939 h 6858000"/>
              <a:gd name="connsiteX5" fmla="*/ 0 w 4167120"/>
              <a:gd name="connsiteY5" fmla="*/ 3599121 h 6858000"/>
              <a:gd name="connsiteX6" fmla="*/ 455902 w 4167120"/>
              <a:gd name="connsiteY6" fmla="*/ 23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120" h="6858000">
                <a:moveTo>
                  <a:pt x="533952" y="0"/>
                </a:moveTo>
                <a:lnTo>
                  <a:pt x="4167120" y="0"/>
                </a:lnTo>
                <a:lnTo>
                  <a:pt x="4167120" y="6858000"/>
                </a:lnTo>
                <a:lnTo>
                  <a:pt x="427599" y="6858000"/>
                </a:lnTo>
                <a:lnTo>
                  <a:pt x="322189" y="6466939"/>
                </a:lnTo>
                <a:cubicBezTo>
                  <a:pt x="116715" y="5614442"/>
                  <a:pt x="0" y="4637502"/>
                  <a:pt x="0" y="3599121"/>
                </a:cubicBezTo>
                <a:cubicBezTo>
                  <a:pt x="0" y="2353065"/>
                  <a:pt x="168069" y="1195481"/>
                  <a:pt x="455902" y="235243"/>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Autofit/>
          </a:bodyPr>
          <a:lstStyle/>
          <a:p>
            <a:pPr algn="l">
              <a:lnSpc>
                <a:spcPct val="130000"/>
              </a:lnSpc>
            </a:pPr>
            <a:endParaRPr kumimoji="1" lang="zh-CN" altLang="en-US" sz="1500" dirty="0">
              <a:solidFill>
                <a:schemeClr val="tx1">
                  <a:lumMod val="75000"/>
                  <a:lumOff val="25000"/>
                </a:schemeClr>
              </a:solidFill>
            </a:endParaRPr>
          </a:p>
        </p:txBody>
      </p:sp>
    </p:spTree>
    <p:extLst>
      <p:ext uri="{BB962C8B-B14F-4D97-AF65-F5344CB8AC3E}">
        <p14:creationId xmlns:p14="http://schemas.microsoft.com/office/powerpoint/2010/main" val="1556458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结尾版式2">
    <p:spTree>
      <p:nvGrpSpPr>
        <p:cNvPr id="1" name=""/>
        <p:cNvGrpSpPr/>
        <p:nvPr/>
      </p:nvGrpSpPr>
      <p:grpSpPr>
        <a:xfrm>
          <a:off x="0" y="0"/>
          <a:ext cx="0" cy="0"/>
          <a:chOff x="0" y="0"/>
          <a:chExt cx="0" cy="0"/>
        </a:xfrm>
      </p:grpSpPr>
      <p:sp>
        <p:nvSpPr>
          <p:cNvPr id="37" name="任意形状 36"/>
          <p:cNvSpPr/>
          <p:nvPr userDrawn="1"/>
        </p:nvSpPr>
        <p:spPr>
          <a:xfrm>
            <a:off x="-100584" y="-106934"/>
            <a:ext cx="9351198"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Autofit/>
          </a:bodyPr>
          <a:lstStyle/>
          <a:p>
            <a:pPr algn="l">
              <a:lnSpc>
                <a:spcPct val="130000"/>
              </a:lnSpc>
            </a:pPr>
            <a:endParaRPr kumimoji="1" lang="zh-CN" altLang="en-US" sz="1500" dirty="0">
              <a:solidFill>
                <a:schemeClr val="tx1">
                  <a:lumMod val="75000"/>
                  <a:lumOff val="25000"/>
                </a:schemeClr>
              </a:solidFill>
            </a:endParaRPr>
          </a:p>
        </p:txBody>
      </p:sp>
      <p:sp>
        <p:nvSpPr>
          <p:cNvPr id="3" name="页脚占位符 2"/>
          <p:cNvSpPr>
            <a:spLocks noGrp="1"/>
          </p:cNvSpPr>
          <p:nvPr>
            <p:ph type="ftr" sz="quarter" idx="10"/>
          </p:nvPr>
        </p:nvSpPr>
        <p:spPr>
          <a:xfrm>
            <a:off x="3028950" y="6235705"/>
            <a:ext cx="3086100" cy="365125"/>
          </a:xfrm>
          <a:prstGeom prst="rect">
            <a:avLst/>
          </a:prstGeom>
        </p:spPr>
        <p:txBody>
          <a:bodyPr/>
          <a:lstStyle/>
          <a:p>
            <a:endParaRPr lang="zh-CN" altLang="en-US"/>
          </a:p>
        </p:txBody>
      </p:sp>
      <p:sp>
        <p:nvSpPr>
          <p:cNvPr id="4" name="灯片编号占位符 3"/>
          <p:cNvSpPr>
            <a:spLocks noGrp="1"/>
          </p:cNvSpPr>
          <p:nvPr>
            <p:ph type="sldNum" sz="quarter" idx="11"/>
          </p:nvPr>
        </p:nvSpPr>
        <p:spPr>
          <a:xfrm>
            <a:off x="6457952" y="6235705"/>
            <a:ext cx="2179005" cy="365125"/>
          </a:xfrm>
          <a:prstGeom prst="rect">
            <a:avLst/>
          </a:prstGeom>
        </p:spPr>
        <p:txBody>
          <a:bodyPr/>
          <a:lstStyle/>
          <a:p>
            <a:fld id="{DA0C4C2A-0013-4D0D-BA0B-DE308E42093C}" type="slidenum">
              <a:rPr lang="zh-CN" altLang="en-US" smtClean="0"/>
              <a:t>‹#›</a:t>
            </a:fld>
            <a:endParaRPr lang="zh-CN" altLang="en-US"/>
          </a:p>
        </p:txBody>
      </p:sp>
      <p:sp>
        <p:nvSpPr>
          <p:cNvPr id="113" name="日期占位符 3"/>
          <p:cNvSpPr txBox="1"/>
          <p:nvPr userDrawn="1"/>
        </p:nvSpPr>
        <p:spPr>
          <a:xfrm>
            <a:off x="602456" y="6235704"/>
            <a:ext cx="2190750" cy="365125"/>
          </a:xfrm>
          <a:prstGeom prst="rect">
            <a:avLst/>
          </a:prstGeom>
        </p:spPr>
        <p:txBody>
          <a:bodyPr vert="horz" lIns="0" tIns="34290" rIns="68580" bIns="3429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t>自强、弘毅、求是、拓新</a:t>
            </a:r>
          </a:p>
        </p:txBody>
      </p:sp>
      <p:sp>
        <p:nvSpPr>
          <p:cNvPr id="9" name="图片占位符 8"/>
          <p:cNvSpPr>
            <a:spLocks noGrp="1"/>
          </p:cNvSpPr>
          <p:nvPr>
            <p:ph type="pic" sz="quarter" idx="15"/>
          </p:nvPr>
        </p:nvSpPr>
        <p:spPr>
          <a:xfrm>
            <a:off x="0" y="0"/>
            <a:ext cx="9144000" cy="3632200"/>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p:spPr>
        <p:txBody>
          <a:bodyPr wrap="square">
            <a:noAutofit/>
          </a:bodyPr>
          <a:lstStyle/>
          <a:p>
            <a:endParaRPr kumimoji="1" lang="zh-CN" altLang="en-US" dirty="0"/>
          </a:p>
        </p:txBody>
      </p:sp>
      <p:grpSp>
        <p:nvGrpSpPr>
          <p:cNvPr id="7" name="íşḷïḑe"/>
          <p:cNvGrpSpPr/>
          <p:nvPr userDrawn="1"/>
        </p:nvGrpSpPr>
        <p:grpSpPr>
          <a:xfrm>
            <a:off x="7739122" y="6251203"/>
            <a:ext cx="790801" cy="383497"/>
            <a:chOff x="4412452" y="3106738"/>
            <a:chExt cx="2312689" cy="841148"/>
          </a:xfrm>
        </p:grpSpPr>
        <p:grpSp>
          <p:nvGrpSpPr>
            <p:cNvPr id="8" name="îṥľíḑé"/>
            <p:cNvGrpSpPr/>
            <p:nvPr/>
          </p:nvGrpSpPr>
          <p:grpSpPr>
            <a:xfrm>
              <a:off x="4422776" y="3106738"/>
              <a:ext cx="2293937" cy="617538"/>
              <a:chOff x="4422776" y="3106738"/>
              <a:chExt cx="2293937" cy="617538"/>
            </a:xfrm>
          </p:grpSpPr>
          <p:sp>
            <p:nvSpPr>
              <p:cNvPr id="26"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5"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6"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10" name="ïšľîḍê"/>
            <p:cNvGrpSpPr/>
            <p:nvPr/>
          </p:nvGrpSpPr>
          <p:grpSpPr>
            <a:xfrm>
              <a:off x="4412452" y="3781425"/>
              <a:ext cx="2312689" cy="166461"/>
              <a:chOff x="6986588" y="3521075"/>
              <a:chExt cx="1654176" cy="119063"/>
            </a:xfrm>
          </p:grpSpPr>
          <p:sp>
            <p:nvSpPr>
              <p:cNvPr id="11"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6"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8"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2"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3"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4"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330455" y="759873"/>
            <a:ext cx="530915" cy="300082"/>
          </a:xfrm>
          <a:prstGeom prst="rect">
            <a:avLst/>
          </a:prstGeom>
        </p:spPr>
        <p:txBody>
          <a:bodyPr wrap="none">
            <a:spAutoFit/>
          </a:bodyPr>
          <a:lstStyle/>
          <a:p>
            <a:pPr marL="0" marR="0" lvl="0" indent="0" defTabSz="456701" eaLnBrk="1" fontAlgn="auto" latinLnBrk="0" hangingPunct="1">
              <a:lnSpc>
                <a:spcPct val="100000"/>
              </a:lnSpc>
              <a:spcBef>
                <a:spcPts val="0"/>
              </a:spcBef>
              <a:spcAft>
                <a:spcPts val="0"/>
              </a:spcAft>
              <a:buClrTx/>
              <a:buSzTx/>
              <a:buFontTx/>
              <a:buNone/>
              <a:defRPr/>
            </a:pPr>
            <a:r>
              <a:rPr kumimoji="0" lang="zh-CN" altLang="en-US" sz="135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35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1929444" y="759876"/>
            <a:ext cx="1051501" cy="1541897"/>
          </a:xfrm>
          <a:prstGeom prst="rect">
            <a:avLst/>
          </a:prstGeom>
        </p:spPr>
        <p:txBody>
          <a:bodyPr wrap="square">
            <a:spAutoFit/>
          </a:bodyPr>
          <a:lstStyle/>
          <a:p>
            <a:pPr marL="0" marR="0" lvl="0" indent="0" defTabSz="456701"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05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endParaRPr kumimoji="0" lang="en-US" altLang="zh-CN" sz="105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endPar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endParaRPr kumimoji="0" lang="en-US" altLang="zh-CN" sz="105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endPar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endPar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05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3114760" y="759873"/>
            <a:ext cx="5305759" cy="1962012"/>
          </a:xfrm>
          <a:prstGeom prst="rect">
            <a:avLst/>
          </a:prstGeom>
        </p:spPr>
        <p:txBody>
          <a:bodyPr wrap="square">
            <a:spAutoFit/>
          </a:bodyPr>
          <a:lstStyle/>
          <a:p>
            <a:pPr marL="0" marR="0" lvl="0" indent="0" defTabSz="685766"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85766"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05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05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endParaRPr kumimoji="0" lang="en-US" altLang="zh-CN" sz="105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endPar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r>
              <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456701" eaLnBrk="1" fontAlgn="auto" latinLnBrk="0" hangingPunct="1">
              <a:lnSpc>
                <a:spcPct val="130000"/>
              </a:lnSpc>
              <a:spcBef>
                <a:spcPts val="0"/>
              </a:spcBef>
              <a:spcAft>
                <a:spcPts val="0"/>
              </a:spcAft>
              <a:buClrTx/>
              <a:buSzTx/>
              <a:buFontTx/>
              <a:buNone/>
              <a:defRPr/>
            </a:pPr>
            <a:r>
              <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05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05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05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330455" y="182450"/>
            <a:ext cx="630301" cy="207749"/>
          </a:xfrm>
          <a:prstGeom prst="rect">
            <a:avLst/>
          </a:prstGeom>
        </p:spPr>
        <p:txBody>
          <a:bodyPr wrap="none">
            <a:spAutoFit/>
          </a:bodyPr>
          <a:lstStyle/>
          <a:p>
            <a:pPr marL="0" marR="0" lvl="0" indent="0" defTabSz="456701" eaLnBrk="1" fontAlgn="auto" latinLnBrk="0" hangingPunct="1">
              <a:lnSpc>
                <a:spcPct val="100000"/>
              </a:lnSpc>
              <a:spcBef>
                <a:spcPts val="0"/>
              </a:spcBef>
              <a:spcAft>
                <a:spcPts val="0"/>
              </a:spcAft>
              <a:buClrTx/>
              <a:buSzTx/>
              <a:buFontTx/>
              <a:buNone/>
              <a:defRPr/>
            </a:pPr>
            <a:r>
              <a:rPr kumimoji="1" lang="en-US" altLang="zh-CN" sz="75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75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引用">
    <p:spTree>
      <p:nvGrpSpPr>
        <p:cNvPr id="1" name=""/>
        <p:cNvGrpSpPr/>
        <p:nvPr/>
      </p:nvGrpSpPr>
      <p:grpSpPr>
        <a:xfrm>
          <a:off x="0" y="0"/>
          <a:ext cx="0" cy="0"/>
          <a:chOff x="0" y="0"/>
          <a:chExt cx="0" cy="0"/>
        </a:xfrm>
      </p:grpSpPr>
      <p:sp>
        <p:nvSpPr>
          <p:cNvPr id="2" name="标题 1"/>
          <p:cNvSpPr>
            <a:spLocks noGrp="1"/>
          </p:cNvSpPr>
          <p:nvPr>
            <p:ph type="title"/>
          </p:nvPr>
        </p:nvSpPr>
        <p:spPr>
          <a:xfrm>
            <a:off x="602457" y="393491"/>
            <a:ext cx="6728242" cy="663575"/>
          </a:xfrm>
        </p:spPr>
        <p:txBody>
          <a:bodyPr lIns="0"/>
          <a:lstStyle>
            <a:lvl1pPr>
              <a:defRPr b="1">
                <a:solidFill>
                  <a:schemeClr val="accent2"/>
                </a:solidFill>
              </a:defRPr>
            </a:lvl1pPr>
          </a:lstStyle>
          <a:p>
            <a:r>
              <a:rPr lang="zh-CN" altLang="en-US" dirty="0"/>
              <a:t>单击此处编辑母版标题样式</a:t>
            </a:r>
          </a:p>
        </p:txBody>
      </p:sp>
      <p:grpSp>
        <p:nvGrpSpPr>
          <p:cNvPr id="245" name="组合 244"/>
          <p:cNvGrpSpPr/>
          <p:nvPr userDrawn="1"/>
        </p:nvGrpSpPr>
        <p:grpSpPr>
          <a:xfrm>
            <a:off x="7421317" y="468793"/>
            <a:ext cx="1110428" cy="458860"/>
            <a:chOff x="2558030" y="228446"/>
            <a:chExt cx="6774643" cy="2099603"/>
          </a:xfrm>
        </p:grpSpPr>
        <p:grpSp>
          <p:nvGrpSpPr>
            <p:cNvPr id="246" name="íšḻîďê"/>
            <p:cNvGrpSpPr/>
            <p:nvPr userDrawn="1"/>
          </p:nvGrpSpPr>
          <p:grpSpPr>
            <a:xfrm>
              <a:off x="2558030" y="228446"/>
              <a:ext cx="2085857" cy="2099603"/>
              <a:chOff x="3551238" y="3067050"/>
              <a:chExt cx="722313" cy="727075"/>
            </a:xfrm>
          </p:grpSpPr>
          <p:sp>
            <p:nvSpPr>
              <p:cNvPr id="276"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7"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278"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9"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0"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1"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2"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3"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4"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5"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6"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7"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8"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9"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0"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1"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2"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3"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4"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5"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6"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7"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8"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9"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0"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1"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2"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3"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4"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5"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6"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7"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8"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9"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0"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1"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2"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3"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4"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5"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6"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7"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8"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9"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0"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1"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2"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3"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4"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5"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6"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7"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8"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9"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0"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1"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2"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3"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4"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5"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6"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7"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8"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9"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0"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1"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2"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3"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4"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5"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7" name="íşḷïḑe"/>
            <p:cNvGrpSpPr/>
            <p:nvPr userDrawn="1"/>
          </p:nvGrpSpPr>
          <p:grpSpPr>
            <a:xfrm>
              <a:off x="4894762" y="471192"/>
              <a:ext cx="4437911" cy="1614111"/>
              <a:chOff x="4412452" y="3106738"/>
              <a:chExt cx="2312689" cy="841148"/>
            </a:xfrm>
          </p:grpSpPr>
          <p:grpSp>
            <p:nvGrpSpPr>
              <p:cNvPr id="248" name="îṥľíḑé"/>
              <p:cNvGrpSpPr/>
              <p:nvPr/>
            </p:nvGrpSpPr>
            <p:grpSpPr>
              <a:xfrm>
                <a:off x="4422776" y="3106738"/>
                <a:ext cx="2293937" cy="617538"/>
                <a:chOff x="4422776" y="3106738"/>
                <a:chExt cx="2293937" cy="617538"/>
              </a:xfrm>
            </p:grpSpPr>
            <p:sp>
              <p:nvSpPr>
                <p:cNvPr id="265"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6"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7"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8"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9"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0"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1"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2"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3"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4"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5"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9" name="ïšľîḍê"/>
              <p:cNvGrpSpPr/>
              <p:nvPr/>
            </p:nvGrpSpPr>
            <p:grpSpPr>
              <a:xfrm>
                <a:off x="4412452" y="3781425"/>
                <a:ext cx="2312689" cy="166461"/>
                <a:chOff x="6986588" y="3521075"/>
                <a:chExt cx="1654176" cy="119063"/>
              </a:xfrm>
            </p:grpSpPr>
            <p:sp>
              <p:nvSpPr>
                <p:cNvPr id="250"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1"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2"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3"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4"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5"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6"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7"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8"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9"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0"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1"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2"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3"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4"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cxnSp>
        <p:nvCxnSpPr>
          <p:cNvPr id="4" name="直线连接符 3"/>
          <p:cNvCxnSpPr/>
          <p:nvPr userDrawn="1"/>
        </p:nvCxnSpPr>
        <p:spPr>
          <a:xfrm>
            <a:off x="0" y="1016000"/>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0" name="图片 109" descr="图片包含 天空, 户外, 建筑物, 日落&#10;&#10;描述已自动生成"/>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0000" b="99500" l="10000" r="98000">
                        <a14:foregroundMark x1="45583" y1="28625" x2="72750" y2="47875"/>
                        <a14:foregroundMark x1="72750" y1="47875" x2="79000" y2="48875"/>
                        <a14:foregroundMark x1="79000" y1="48875" x2="87083" y2="44750"/>
                        <a14:foregroundMark x1="87083" y1="44750" x2="89333" y2="42875"/>
                        <a14:foregroundMark x1="49697" y1="28104" x2="51500" y2="30625"/>
                        <a14:foregroundMark x1="46583" y1="23750" x2="49595" y2="27961"/>
                        <a14:foregroundMark x1="46917" y1="21000" x2="48333" y2="17125"/>
                        <a14:foregroundMark x1="62917" y1="48125" x2="65250" y2="51750"/>
                        <a14:foregroundMark x1="65250" y1="51750" x2="86750" y2="67750"/>
                        <a14:foregroundMark x1="94417" y1="36500" x2="92917" y2="90875"/>
                        <a14:foregroundMark x1="98000" y1="30875" x2="91667" y2="84250"/>
                        <a14:foregroundMark x1="91667" y1="84250" x2="91333" y2="85500"/>
                        <a14:foregroundMark x1="70000" y1="67000" x2="89333" y2="84250"/>
                        <a14:foregroundMark x1="89333" y1="84250" x2="89333" y2="84250"/>
                        <a14:foregroundMark x1="70500" y1="67000" x2="66333" y2="64125"/>
                        <a14:foregroundMark x1="66333" y1="64125" x2="59333" y2="53500"/>
                        <a14:foregroundMark x1="79333" y1="90625" x2="80167" y2="96250"/>
                        <a14:foregroundMark x1="80167" y1="96250" x2="85167" y2="96625"/>
                        <a14:foregroundMark x1="85167" y1="96625" x2="88083" y2="94625"/>
                        <a14:foregroundMark x1="88083" y1="94625" x2="88167" y2="94625"/>
                        <a14:foregroundMark x1="96750" y1="97500" x2="76750" y2="99500"/>
                        <a14:foregroundMark x1="77799" y1="89875" x2="77667" y2="86250"/>
                        <a14:foregroundMark x1="77984" y1="94938" x2="77927" y2="93375"/>
                        <a14:foregroundMark x1="78000" y1="95375" x2="78056" y2="96909"/>
                        <a14:foregroundMark x1="68667" y1="40875" x2="68417" y2="41125"/>
                        <a14:backgroundMark x1="77667" y1="89875" x2="77667" y2="93375"/>
                        <a14:backgroundMark x1="77833" y1="95625" x2="78167" y2="90625"/>
                        <a14:backgroundMark x1="78500" y1="96125" x2="79000" y2="90375"/>
                        <a14:backgroundMark x1="19833" y1="30625" x2="46417" y2="71000"/>
                        <a14:backgroundMark x1="46417" y1="71000" x2="46417" y2="71000"/>
                        <a14:backgroundMark x1="17000" y1="72500" x2="23583" y2="72625"/>
                        <a14:backgroundMark x1="23583" y1="72625" x2="37833" y2="71875"/>
                        <a14:backgroundMark x1="37833" y1="71875" x2="57167" y2="75375"/>
                        <a14:backgroundMark x1="61667" y1="37000" x2="62000" y2="37375"/>
                        <a14:backgroundMark x1="66667" y1="39375" x2="66917" y2="39750"/>
                        <a14:backgroundMark x1="50917" y1="27125" x2="51000" y2="27625"/>
                      </a14:backgroundRemoval>
                    </a14:imgEffect>
                    <a14:imgEffect>
                      <a14:brightnessContrast bright="72000"/>
                    </a14:imgEffect>
                    <a14:imgEffect>
                      <a14:colorTemperature colorTemp="9660"/>
                    </a14:imgEffect>
                    <a14:imgEffect>
                      <a14:saturation sat="111000"/>
                    </a14:imgEffect>
                  </a14:imgLayer>
                </a14:imgProps>
              </a:ext>
              <a:ext uri="{28A0092B-C50C-407E-A947-70E740481C1C}">
                <a14:useLocalDpi xmlns:a14="http://schemas.microsoft.com/office/drawing/2010/main" val="0"/>
              </a:ext>
            </a:extLst>
          </a:blip>
          <a:srcRect l="38743" t="8413"/>
          <a:stretch>
            <a:fillRect/>
          </a:stretch>
        </p:blipFill>
        <p:spPr>
          <a:xfrm flipH="1">
            <a:off x="1" y="60500"/>
            <a:ext cx="718958" cy="955500"/>
          </a:xfrm>
          <a:prstGeom prst="rect">
            <a:avLst/>
          </a:prstGeom>
        </p:spPr>
      </p:pic>
      <p:grpSp>
        <p:nvGrpSpPr>
          <p:cNvPr id="108" name="组合 107"/>
          <p:cNvGrpSpPr/>
          <p:nvPr userDrawn="1"/>
        </p:nvGrpSpPr>
        <p:grpSpPr>
          <a:xfrm flipH="1">
            <a:off x="5311444" y="1542469"/>
            <a:ext cx="2509910" cy="2744651"/>
            <a:chOff x="5391486" y="1250127"/>
            <a:chExt cx="1521247" cy="1247642"/>
          </a:xfrm>
        </p:grpSpPr>
        <p:sp>
          <p:nvSpPr>
            <p:cNvPr id="109" name="任意形状 108"/>
            <p:cNvSpPr/>
            <p:nvPr/>
          </p:nvSpPr>
          <p:spPr>
            <a:xfrm>
              <a:off x="5391486" y="1250127"/>
              <a:ext cx="634765" cy="1247642"/>
            </a:xfrm>
            <a:custGeom>
              <a:avLst/>
              <a:gdLst/>
              <a:ahLst/>
              <a:cxnLst/>
              <a:rect l="l" t="t" r="r" b="b"/>
              <a:pathLst>
                <a:path w="634765" h="1247642">
                  <a:moveTo>
                    <a:pt x="353863" y="0"/>
                  </a:moveTo>
                  <a:lnTo>
                    <a:pt x="598284" y="0"/>
                  </a:lnTo>
                  <a:lnTo>
                    <a:pt x="324678" y="612877"/>
                  </a:lnTo>
                  <a:lnTo>
                    <a:pt x="634765" y="612877"/>
                  </a:lnTo>
                  <a:lnTo>
                    <a:pt x="634765" y="1247642"/>
                  </a:lnTo>
                  <a:lnTo>
                    <a:pt x="0" y="1247642"/>
                  </a:lnTo>
                  <a:lnTo>
                    <a:pt x="0" y="609229"/>
                  </a:lnTo>
                  <a:lnTo>
                    <a:pt x="353863" y="0"/>
                  </a:lnTo>
                  <a:close/>
                </a:path>
              </a:pathLst>
            </a:custGeom>
            <a:solidFill>
              <a:schemeClr val="tx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350"/>
            </a:p>
          </p:txBody>
        </p:sp>
        <p:sp>
          <p:nvSpPr>
            <p:cNvPr id="111" name="任意形状 110"/>
            <p:cNvSpPr/>
            <p:nvPr/>
          </p:nvSpPr>
          <p:spPr>
            <a:xfrm>
              <a:off x="6277968" y="1250127"/>
              <a:ext cx="634765" cy="1247642"/>
            </a:xfrm>
            <a:custGeom>
              <a:avLst/>
              <a:gdLst/>
              <a:ahLst/>
              <a:cxnLst/>
              <a:rect l="l" t="t" r="r" b="b"/>
              <a:pathLst>
                <a:path w="634765" h="1247642">
                  <a:moveTo>
                    <a:pt x="353863" y="0"/>
                  </a:moveTo>
                  <a:lnTo>
                    <a:pt x="598284" y="0"/>
                  </a:lnTo>
                  <a:lnTo>
                    <a:pt x="324678" y="612877"/>
                  </a:lnTo>
                  <a:lnTo>
                    <a:pt x="634765" y="612877"/>
                  </a:lnTo>
                  <a:lnTo>
                    <a:pt x="634765" y="1247642"/>
                  </a:lnTo>
                  <a:lnTo>
                    <a:pt x="0" y="1247642"/>
                  </a:lnTo>
                  <a:lnTo>
                    <a:pt x="0" y="609229"/>
                  </a:lnTo>
                  <a:lnTo>
                    <a:pt x="353863" y="0"/>
                  </a:lnTo>
                  <a:close/>
                </a:path>
              </a:pathLst>
            </a:custGeom>
            <a:solidFill>
              <a:schemeClr val="tx2">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350"/>
            </a:p>
          </p:txBody>
        </p:sp>
      </p:grpSp>
      <p:sp>
        <p:nvSpPr>
          <p:cNvPr id="113" name="矩形标注 112"/>
          <p:cNvSpPr/>
          <p:nvPr userDrawn="1"/>
        </p:nvSpPr>
        <p:spPr>
          <a:xfrm>
            <a:off x="3221832" y="1792186"/>
            <a:ext cx="5319712" cy="3985468"/>
          </a:xfrm>
          <a:prstGeom prst="wedgeRectCallout">
            <a:avLst>
              <a:gd name="adj1" fmla="val -57128"/>
              <a:gd name="adj2" fmla="val -8009"/>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a:bodyPr>
          <a:lstStyle/>
          <a:p>
            <a:pPr>
              <a:lnSpc>
                <a:spcPct val="130000"/>
              </a:lnSpc>
            </a:pPr>
            <a:endParaRPr kumimoji="1" lang="en-US" altLang="zh-CN" sz="1500" dirty="0">
              <a:solidFill>
                <a:schemeClr val="tx1">
                  <a:lumMod val="75000"/>
                  <a:lumOff val="25000"/>
                </a:schemeClr>
              </a:solidFill>
            </a:endParaRPr>
          </a:p>
          <a:p>
            <a:pPr>
              <a:lnSpc>
                <a:spcPct val="130000"/>
              </a:lnSpc>
            </a:pPr>
            <a:endParaRPr kumimoji="1" lang="en-US" altLang="zh-CN" sz="1500" dirty="0">
              <a:solidFill>
                <a:schemeClr val="tx1">
                  <a:lumMod val="75000"/>
                  <a:lumOff val="25000"/>
                </a:schemeClr>
              </a:solidFill>
            </a:endParaRPr>
          </a:p>
          <a:p>
            <a:pPr>
              <a:lnSpc>
                <a:spcPct val="130000"/>
              </a:lnSpc>
            </a:pPr>
            <a:endParaRPr kumimoji="1" lang="en-US" altLang="zh-CN" sz="1500" dirty="0">
              <a:solidFill>
                <a:schemeClr val="tx1">
                  <a:lumMod val="75000"/>
                  <a:lumOff val="25000"/>
                </a:schemeClr>
              </a:solidFill>
            </a:endParaRPr>
          </a:p>
        </p:txBody>
      </p:sp>
      <p:sp>
        <p:nvSpPr>
          <p:cNvPr id="114" name="椭圆 113"/>
          <p:cNvSpPr/>
          <p:nvPr userDrawn="1"/>
        </p:nvSpPr>
        <p:spPr>
          <a:xfrm>
            <a:off x="746157" y="1801406"/>
            <a:ext cx="1939895" cy="2586526"/>
          </a:xfrm>
          <a:prstGeom prst="ellipse">
            <a:avLst/>
          </a:prstGeom>
          <a:noFill/>
          <a:ln cmpd="thickThin">
            <a:solidFill>
              <a:schemeClr val="accent2"/>
            </a:solidFill>
            <a:prstDash val="dash"/>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350"/>
          </a:p>
        </p:txBody>
      </p:sp>
      <p:sp>
        <p:nvSpPr>
          <p:cNvPr id="117" name="图片占位符 116"/>
          <p:cNvSpPr>
            <a:spLocks noGrp="1"/>
          </p:cNvSpPr>
          <p:nvPr>
            <p:ph type="pic" sz="quarter" idx="10"/>
          </p:nvPr>
        </p:nvSpPr>
        <p:spPr>
          <a:xfrm>
            <a:off x="854603" y="1946004"/>
            <a:ext cx="1722999" cy="2297332"/>
          </a:xfrm>
          <a:custGeom>
            <a:avLst/>
            <a:gdLst>
              <a:gd name="connsiteX0" fmla="*/ 1148666 w 2297332"/>
              <a:gd name="connsiteY0" fmla="*/ 0 h 2297332"/>
              <a:gd name="connsiteX1" fmla="*/ 2297332 w 2297332"/>
              <a:gd name="connsiteY1" fmla="*/ 1148666 h 2297332"/>
              <a:gd name="connsiteX2" fmla="*/ 1148666 w 2297332"/>
              <a:gd name="connsiteY2" fmla="*/ 2297332 h 2297332"/>
              <a:gd name="connsiteX3" fmla="*/ 0 w 2297332"/>
              <a:gd name="connsiteY3" fmla="*/ 1148666 h 2297332"/>
              <a:gd name="connsiteX4" fmla="*/ 1148666 w 2297332"/>
              <a:gd name="connsiteY4" fmla="*/ 0 h 229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332" h="2297332">
                <a:moveTo>
                  <a:pt x="1148666" y="0"/>
                </a:moveTo>
                <a:cubicBezTo>
                  <a:pt x="1783057" y="0"/>
                  <a:pt x="2297332" y="514275"/>
                  <a:pt x="2297332" y="1148666"/>
                </a:cubicBezTo>
                <a:cubicBezTo>
                  <a:pt x="2297332" y="1783057"/>
                  <a:pt x="1783057" y="2297332"/>
                  <a:pt x="1148666" y="2297332"/>
                </a:cubicBezTo>
                <a:cubicBezTo>
                  <a:pt x="514275" y="2297332"/>
                  <a:pt x="0" y="1783057"/>
                  <a:pt x="0" y="1148666"/>
                </a:cubicBezTo>
                <a:cubicBezTo>
                  <a:pt x="0" y="514275"/>
                  <a:pt x="514275" y="0"/>
                  <a:pt x="1148666" y="0"/>
                </a:cubicBezTo>
                <a:close/>
              </a:path>
            </a:pathLst>
          </a:custGeom>
          <a:ln w="12700">
            <a:solidFill>
              <a:schemeClr val="accent2"/>
            </a:solidFill>
          </a:ln>
        </p:spPr>
        <p:txBody>
          <a:bodyPr wrap="square">
            <a:noAutofit/>
          </a:bodyPr>
          <a:lstStyle/>
          <a:p>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单张图片1">
    <p:spTree>
      <p:nvGrpSpPr>
        <p:cNvPr id="1" name=""/>
        <p:cNvGrpSpPr/>
        <p:nvPr/>
      </p:nvGrpSpPr>
      <p:grpSpPr>
        <a:xfrm>
          <a:off x="0" y="0"/>
          <a:ext cx="0" cy="0"/>
          <a:chOff x="0" y="0"/>
          <a:chExt cx="0" cy="0"/>
        </a:xfrm>
      </p:grpSpPr>
      <p:sp>
        <p:nvSpPr>
          <p:cNvPr id="2" name="标题 1"/>
          <p:cNvSpPr>
            <a:spLocks noGrp="1"/>
          </p:cNvSpPr>
          <p:nvPr>
            <p:ph type="title"/>
          </p:nvPr>
        </p:nvSpPr>
        <p:spPr>
          <a:xfrm>
            <a:off x="602457" y="393491"/>
            <a:ext cx="6728242" cy="663575"/>
          </a:xfrm>
        </p:spPr>
        <p:txBody>
          <a:bodyPr lIns="0"/>
          <a:lstStyle>
            <a:lvl1pPr>
              <a:defRPr b="1">
                <a:solidFill>
                  <a:schemeClr val="accent2"/>
                </a:solidFill>
              </a:defRPr>
            </a:lvl1pPr>
          </a:lstStyle>
          <a:p>
            <a:r>
              <a:rPr lang="zh-CN" altLang="en-US" dirty="0"/>
              <a:t>单击此处编辑母版标题样式</a:t>
            </a:r>
          </a:p>
        </p:txBody>
      </p:sp>
      <p:grpSp>
        <p:nvGrpSpPr>
          <p:cNvPr id="245" name="组合 244"/>
          <p:cNvGrpSpPr/>
          <p:nvPr userDrawn="1"/>
        </p:nvGrpSpPr>
        <p:grpSpPr>
          <a:xfrm>
            <a:off x="7421317" y="468793"/>
            <a:ext cx="1110428" cy="458860"/>
            <a:chOff x="2558030" y="228446"/>
            <a:chExt cx="6774643" cy="2099603"/>
          </a:xfrm>
        </p:grpSpPr>
        <p:grpSp>
          <p:nvGrpSpPr>
            <p:cNvPr id="246" name="íšḻîďê"/>
            <p:cNvGrpSpPr/>
            <p:nvPr userDrawn="1"/>
          </p:nvGrpSpPr>
          <p:grpSpPr>
            <a:xfrm>
              <a:off x="2558030" y="228446"/>
              <a:ext cx="2085857" cy="2099603"/>
              <a:chOff x="3551238" y="3067050"/>
              <a:chExt cx="722313" cy="727075"/>
            </a:xfrm>
          </p:grpSpPr>
          <p:sp>
            <p:nvSpPr>
              <p:cNvPr id="276"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7"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278"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9"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0"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1"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2"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3"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4"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5"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6"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7"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8"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9"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0"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1"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2"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3"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4"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5"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6"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7"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8"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9"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0"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1"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2"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3"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4"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5"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6"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7"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8"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9"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0"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1"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2"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3"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4"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5"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6"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7"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8"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9"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0"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1"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2"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3"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4"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5"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6"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7"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8"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9"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0"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1"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2"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3"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4"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5"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6"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7"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8"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9"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0"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1"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2"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3"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4"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5"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7" name="íşḷïḑe"/>
            <p:cNvGrpSpPr/>
            <p:nvPr userDrawn="1"/>
          </p:nvGrpSpPr>
          <p:grpSpPr>
            <a:xfrm>
              <a:off x="4894762" y="471192"/>
              <a:ext cx="4437911" cy="1614111"/>
              <a:chOff x="4412452" y="3106738"/>
              <a:chExt cx="2312689" cy="841148"/>
            </a:xfrm>
          </p:grpSpPr>
          <p:grpSp>
            <p:nvGrpSpPr>
              <p:cNvPr id="248" name="îṥľíḑé"/>
              <p:cNvGrpSpPr/>
              <p:nvPr/>
            </p:nvGrpSpPr>
            <p:grpSpPr>
              <a:xfrm>
                <a:off x="4422776" y="3106738"/>
                <a:ext cx="2293937" cy="617538"/>
                <a:chOff x="4422776" y="3106738"/>
                <a:chExt cx="2293937" cy="617538"/>
              </a:xfrm>
            </p:grpSpPr>
            <p:sp>
              <p:nvSpPr>
                <p:cNvPr id="265"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6"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7"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8"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9"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0"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1"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2"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3"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4"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5"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9" name="ïšľîḍê"/>
              <p:cNvGrpSpPr/>
              <p:nvPr/>
            </p:nvGrpSpPr>
            <p:grpSpPr>
              <a:xfrm>
                <a:off x="4412452" y="3781425"/>
                <a:ext cx="2312689" cy="166461"/>
                <a:chOff x="6986588" y="3521075"/>
                <a:chExt cx="1654176" cy="119063"/>
              </a:xfrm>
            </p:grpSpPr>
            <p:sp>
              <p:nvSpPr>
                <p:cNvPr id="250"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1"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2"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3"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4"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5"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6"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7"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8"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9"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0"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1"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2"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3"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4"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cxnSp>
        <p:nvCxnSpPr>
          <p:cNvPr id="4" name="直线连接符 3"/>
          <p:cNvCxnSpPr/>
          <p:nvPr userDrawn="1"/>
        </p:nvCxnSpPr>
        <p:spPr>
          <a:xfrm>
            <a:off x="0" y="1016000"/>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0" name="图片 109" descr="图片包含 天空, 户外, 建筑物, 日落&#10;&#10;描述已自动生成"/>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0000" b="99500" l="10000" r="98000">
                        <a14:foregroundMark x1="45583" y1="28625" x2="72750" y2="47875"/>
                        <a14:foregroundMark x1="72750" y1="47875" x2="79000" y2="48875"/>
                        <a14:foregroundMark x1="79000" y1="48875" x2="87083" y2="44750"/>
                        <a14:foregroundMark x1="87083" y1="44750" x2="89333" y2="42875"/>
                        <a14:foregroundMark x1="49697" y1="28104" x2="51500" y2="30625"/>
                        <a14:foregroundMark x1="46583" y1="23750" x2="49595" y2="27961"/>
                        <a14:foregroundMark x1="46917" y1="21000" x2="48333" y2="17125"/>
                        <a14:foregroundMark x1="62917" y1="48125" x2="65250" y2="51750"/>
                        <a14:foregroundMark x1="65250" y1="51750" x2="86750" y2="67750"/>
                        <a14:foregroundMark x1="94417" y1="36500" x2="92917" y2="90875"/>
                        <a14:foregroundMark x1="98000" y1="30875" x2="91667" y2="84250"/>
                        <a14:foregroundMark x1="91667" y1="84250" x2="91333" y2="85500"/>
                        <a14:foregroundMark x1="70000" y1="67000" x2="89333" y2="84250"/>
                        <a14:foregroundMark x1="89333" y1="84250" x2="89333" y2="84250"/>
                        <a14:foregroundMark x1="70500" y1="67000" x2="66333" y2="64125"/>
                        <a14:foregroundMark x1="66333" y1="64125" x2="59333" y2="53500"/>
                        <a14:foregroundMark x1="79333" y1="90625" x2="80167" y2="96250"/>
                        <a14:foregroundMark x1="80167" y1="96250" x2="85167" y2="96625"/>
                        <a14:foregroundMark x1="85167" y1="96625" x2="88083" y2="94625"/>
                        <a14:foregroundMark x1="88083" y1="94625" x2="88167" y2="94625"/>
                        <a14:foregroundMark x1="96750" y1="97500" x2="76750" y2="99500"/>
                        <a14:foregroundMark x1="77799" y1="89875" x2="77667" y2="86250"/>
                        <a14:foregroundMark x1="77984" y1="94938" x2="77927" y2="93375"/>
                        <a14:foregroundMark x1="78000" y1="95375" x2="78056" y2="96909"/>
                        <a14:foregroundMark x1="68667" y1="40875" x2="68417" y2="41125"/>
                        <a14:backgroundMark x1="77667" y1="89875" x2="77667" y2="93375"/>
                        <a14:backgroundMark x1="77833" y1="95625" x2="78167" y2="90625"/>
                        <a14:backgroundMark x1="78500" y1="96125" x2="79000" y2="90375"/>
                        <a14:backgroundMark x1="19833" y1="30625" x2="46417" y2="71000"/>
                        <a14:backgroundMark x1="46417" y1="71000" x2="46417" y2="71000"/>
                        <a14:backgroundMark x1="17000" y1="72500" x2="23583" y2="72625"/>
                        <a14:backgroundMark x1="23583" y1="72625" x2="37833" y2="71875"/>
                        <a14:backgroundMark x1="37833" y1="71875" x2="57167" y2="75375"/>
                        <a14:backgroundMark x1="61667" y1="37000" x2="62000" y2="37375"/>
                        <a14:backgroundMark x1="66667" y1="39375" x2="66917" y2="39750"/>
                        <a14:backgroundMark x1="50917" y1="27125" x2="51000" y2="27625"/>
                      </a14:backgroundRemoval>
                    </a14:imgEffect>
                    <a14:imgEffect>
                      <a14:brightnessContrast bright="72000"/>
                    </a14:imgEffect>
                    <a14:imgEffect>
                      <a14:colorTemperature colorTemp="9660"/>
                    </a14:imgEffect>
                    <a14:imgEffect>
                      <a14:saturation sat="111000"/>
                    </a14:imgEffect>
                  </a14:imgLayer>
                </a14:imgProps>
              </a:ext>
              <a:ext uri="{28A0092B-C50C-407E-A947-70E740481C1C}">
                <a14:useLocalDpi xmlns:a14="http://schemas.microsoft.com/office/drawing/2010/main" val="0"/>
              </a:ext>
            </a:extLst>
          </a:blip>
          <a:srcRect l="38743" t="8413"/>
          <a:stretch>
            <a:fillRect/>
          </a:stretch>
        </p:blipFill>
        <p:spPr>
          <a:xfrm flipH="1">
            <a:off x="1" y="60500"/>
            <a:ext cx="718958" cy="955500"/>
          </a:xfrm>
          <a:prstGeom prst="rect">
            <a:avLst/>
          </a:prstGeom>
        </p:spPr>
      </p:pic>
      <p:grpSp>
        <p:nvGrpSpPr>
          <p:cNvPr id="107" name="组合 106"/>
          <p:cNvGrpSpPr/>
          <p:nvPr userDrawn="1"/>
        </p:nvGrpSpPr>
        <p:grpSpPr>
          <a:xfrm>
            <a:off x="602456" y="1402938"/>
            <a:ext cx="3972273" cy="4835897"/>
            <a:chOff x="803275" y="1402933"/>
            <a:chExt cx="5296364" cy="4835897"/>
          </a:xfrm>
        </p:grpSpPr>
        <p:sp>
          <p:nvSpPr>
            <p:cNvPr id="108" name="矩形 107"/>
            <p:cNvSpPr/>
            <p:nvPr/>
          </p:nvSpPr>
          <p:spPr>
            <a:xfrm>
              <a:off x="806914" y="1402933"/>
              <a:ext cx="5292725" cy="483276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sp>
          <p:nvSpPr>
            <p:cNvPr id="109" name="矩形 108"/>
            <p:cNvSpPr/>
            <p:nvPr/>
          </p:nvSpPr>
          <p:spPr>
            <a:xfrm>
              <a:off x="803275" y="1402933"/>
              <a:ext cx="136003" cy="11020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sp>
          <p:nvSpPr>
            <p:cNvPr id="111" name="矩形 110"/>
            <p:cNvSpPr/>
            <p:nvPr/>
          </p:nvSpPr>
          <p:spPr>
            <a:xfrm>
              <a:off x="5959997" y="1402933"/>
              <a:ext cx="136003" cy="11020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sp>
          <p:nvSpPr>
            <p:cNvPr id="112" name="矩形 111"/>
            <p:cNvSpPr/>
            <p:nvPr/>
          </p:nvSpPr>
          <p:spPr>
            <a:xfrm>
              <a:off x="808355" y="6111435"/>
              <a:ext cx="136003" cy="127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sp>
          <p:nvSpPr>
            <p:cNvPr id="113" name="矩形 112"/>
            <p:cNvSpPr/>
            <p:nvPr/>
          </p:nvSpPr>
          <p:spPr>
            <a:xfrm>
              <a:off x="5959997" y="6111435"/>
              <a:ext cx="136003" cy="127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grpSp>
      <p:sp>
        <p:nvSpPr>
          <p:cNvPr id="5" name="图片占位符 4"/>
          <p:cNvSpPr>
            <a:spLocks noGrp="1"/>
          </p:cNvSpPr>
          <p:nvPr>
            <p:ph type="pic" sz="quarter" idx="11"/>
          </p:nvPr>
        </p:nvSpPr>
        <p:spPr>
          <a:xfrm>
            <a:off x="704458" y="1513139"/>
            <a:ext cx="3773652" cy="4598296"/>
          </a:xfrm>
        </p:spPr>
        <p:txBody>
          <a:bodyPr/>
          <a:lstStyle/>
          <a:p>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单张图片2">
    <p:spTree>
      <p:nvGrpSpPr>
        <p:cNvPr id="1" name=""/>
        <p:cNvGrpSpPr/>
        <p:nvPr/>
      </p:nvGrpSpPr>
      <p:grpSpPr>
        <a:xfrm>
          <a:off x="0" y="0"/>
          <a:ext cx="0" cy="0"/>
          <a:chOff x="0" y="0"/>
          <a:chExt cx="0" cy="0"/>
        </a:xfrm>
      </p:grpSpPr>
      <p:sp>
        <p:nvSpPr>
          <p:cNvPr id="2" name="标题 1"/>
          <p:cNvSpPr>
            <a:spLocks noGrp="1"/>
          </p:cNvSpPr>
          <p:nvPr>
            <p:ph type="title"/>
          </p:nvPr>
        </p:nvSpPr>
        <p:spPr>
          <a:xfrm>
            <a:off x="602457" y="393491"/>
            <a:ext cx="6728242" cy="663575"/>
          </a:xfrm>
        </p:spPr>
        <p:txBody>
          <a:bodyPr lIns="0"/>
          <a:lstStyle>
            <a:lvl1pPr>
              <a:defRPr b="1">
                <a:solidFill>
                  <a:schemeClr val="accent2"/>
                </a:solidFill>
              </a:defRPr>
            </a:lvl1pPr>
          </a:lstStyle>
          <a:p>
            <a:r>
              <a:rPr lang="zh-CN" altLang="en-US" dirty="0"/>
              <a:t>单击此处编辑母版标题样式</a:t>
            </a:r>
          </a:p>
        </p:txBody>
      </p:sp>
      <p:grpSp>
        <p:nvGrpSpPr>
          <p:cNvPr id="245" name="组合 244"/>
          <p:cNvGrpSpPr/>
          <p:nvPr userDrawn="1"/>
        </p:nvGrpSpPr>
        <p:grpSpPr>
          <a:xfrm>
            <a:off x="7421317" y="468793"/>
            <a:ext cx="1110428" cy="458860"/>
            <a:chOff x="2558030" y="228446"/>
            <a:chExt cx="6774643" cy="2099603"/>
          </a:xfrm>
        </p:grpSpPr>
        <p:grpSp>
          <p:nvGrpSpPr>
            <p:cNvPr id="246" name="íšḻîďê"/>
            <p:cNvGrpSpPr/>
            <p:nvPr userDrawn="1"/>
          </p:nvGrpSpPr>
          <p:grpSpPr>
            <a:xfrm>
              <a:off x="2558030" y="228446"/>
              <a:ext cx="2085857" cy="2099603"/>
              <a:chOff x="3551238" y="3067050"/>
              <a:chExt cx="722313" cy="727075"/>
            </a:xfrm>
          </p:grpSpPr>
          <p:sp>
            <p:nvSpPr>
              <p:cNvPr id="276"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7"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278"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9"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0"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1"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2"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3"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4"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5"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6"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7"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8"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9"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0"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1"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2"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3"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4"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5"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6"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7"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8"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9"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0"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1"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2"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3"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4"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5"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6"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7"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8"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9"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0"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1"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2"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3"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4"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5"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6"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7"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8"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9"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0"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1"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2"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3"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4"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5"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6"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7"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8"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9"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0"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1"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2"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3"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4"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5"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6"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7"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8"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9"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0"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1"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2"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3"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4"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5"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7" name="íşḷïḑe"/>
            <p:cNvGrpSpPr/>
            <p:nvPr userDrawn="1"/>
          </p:nvGrpSpPr>
          <p:grpSpPr>
            <a:xfrm>
              <a:off x="4894762" y="471192"/>
              <a:ext cx="4437911" cy="1614111"/>
              <a:chOff x="4412452" y="3106738"/>
              <a:chExt cx="2312689" cy="841148"/>
            </a:xfrm>
          </p:grpSpPr>
          <p:grpSp>
            <p:nvGrpSpPr>
              <p:cNvPr id="248" name="îṥľíḑé"/>
              <p:cNvGrpSpPr/>
              <p:nvPr/>
            </p:nvGrpSpPr>
            <p:grpSpPr>
              <a:xfrm>
                <a:off x="4422776" y="3106738"/>
                <a:ext cx="2293937" cy="617538"/>
                <a:chOff x="4422776" y="3106738"/>
                <a:chExt cx="2293937" cy="617538"/>
              </a:xfrm>
            </p:grpSpPr>
            <p:sp>
              <p:nvSpPr>
                <p:cNvPr id="265"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6"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7"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8"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9"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0"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1"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2"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3"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4"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5"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9" name="ïšľîḍê"/>
              <p:cNvGrpSpPr/>
              <p:nvPr/>
            </p:nvGrpSpPr>
            <p:grpSpPr>
              <a:xfrm>
                <a:off x="4412452" y="3781425"/>
                <a:ext cx="2312689" cy="166461"/>
                <a:chOff x="6986588" y="3521075"/>
                <a:chExt cx="1654176" cy="119063"/>
              </a:xfrm>
            </p:grpSpPr>
            <p:sp>
              <p:nvSpPr>
                <p:cNvPr id="250"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1"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2"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3"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4"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5"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6"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7"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8"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9"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0"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1"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2"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3"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4"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cxnSp>
        <p:nvCxnSpPr>
          <p:cNvPr id="4" name="直线连接符 3"/>
          <p:cNvCxnSpPr/>
          <p:nvPr userDrawn="1"/>
        </p:nvCxnSpPr>
        <p:spPr>
          <a:xfrm>
            <a:off x="0" y="1016000"/>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0" name="图片 109" descr="图片包含 天空, 户外, 建筑物, 日落&#10;&#10;描述已自动生成"/>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0000" b="99500" l="10000" r="98000">
                        <a14:foregroundMark x1="45583" y1="28625" x2="72750" y2="47875"/>
                        <a14:foregroundMark x1="72750" y1="47875" x2="79000" y2="48875"/>
                        <a14:foregroundMark x1="79000" y1="48875" x2="87083" y2="44750"/>
                        <a14:foregroundMark x1="87083" y1="44750" x2="89333" y2="42875"/>
                        <a14:foregroundMark x1="49697" y1="28104" x2="51500" y2="30625"/>
                        <a14:foregroundMark x1="46583" y1="23750" x2="49595" y2="27961"/>
                        <a14:foregroundMark x1="46917" y1="21000" x2="48333" y2="17125"/>
                        <a14:foregroundMark x1="62917" y1="48125" x2="65250" y2="51750"/>
                        <a14:foregroundMark x1="65250" y1="51750" x2="86750" y2="67750"/>
                        <a14:foregroundMark x1="94417" y1="36500" x2="92917" y2="90875"/>
                        <a14:foregroundMark x1="98000" y1="30875" x2="91667" y2="84250"/>
                        <a14:foregroundMark x1="91667" y1="84250" x2="91333" y2="85500"/>
                        <a14:foregroundMark x1="70000" y1="67000" x2="89333" y2="84250"/>
                        <a14:foregroundMark x1="89333" y1="84250" x2="89333" y2="84250"/>
                        <a14:foregroundMark x1="70500" y1="67000" x2="66333" y2="64125"/>
                        <a14:foregroundMark x1="66333" y1="64125" x2="59333" y2="53500"/>
                        <a14:foregroundMark x1="79333" y1="90625" x2="80167" y2="96250"/>
                        <a14:foregroundMark x1="80167" y1="96250" x2="85167" y2="96625"/>
                        <a14:foregroundMark x1="85167" y1="96625" x2="88083" y2="94625"/>
                        <a14:foregroundMark x1="88083" y1="94625" x2="88167" y2="94625"/>
                        <a14:foregroundMark x1="96750" y1="97500" x2="76750" y2="99500"/>
                        <a14:foregroundMark x1="77799" y1="89875" x2="77667" y2="86250"/>
                        <a14:foregroundMark x1="77984" y1="94938" x2="77927" y2="93375"/>
                        <a14:foregroundMark x1="78000" y1="95375" x2="78056" y2="96909"/>
                        <a14:foregroundMark x1="68667" y1="40875" x2="68417" y2="41125"/>
                        <a14:backgroundMark x1="77667" y1="89875" x2="77667" y2="93375"/>
                        <a14:backgroundMark x1="77833" y1="95625" x2="78167" y2="90625"/>
                        <a14:backgroundMark x1="78500" y1="96125" x2="79000" y2="90375"/>
                        <a14:backgroundMark x1="19833" y1="30625" x2="46417" y2="71000"/>
                        <a14:backgroundMark x1="46417" y1="71000" x2="46417" y2="71000"/>
                        <a14:backgroundMark x1="17000" y1="72500" x2="23583" y2="72625"/>
                        <a14:backgroundMark x1="23583" y1="72625" x2="37833" y2="71875"/>
                        <a14:backgroundMark x1="37833" y1="71875" x2="57167" y2="75375"/>
                        <a14:backgroundMark x1="61667" y1="37000" x2="62000" y2="37375"/>
                        <a14:backgroundMark x1="66667" y1="39375" x2="66917" y2="39750"/>
                        <a14:backgroundMark x1="50917" y1="27125" x2="51000" y2="27625"/>
                      </a14:backgroundRemoval>
                    </a14:imgEffect>
                    <a14:imgEffect>
                      <a14:brightnessContrast bright="72000"/>
                    </a14:imgEffect>
                    <a14:imgEffect>
                      <a14:colorTemperature colorTemp="9660"/>
                    </a14:imgEffect>
                    <a14:imgEffect>
                      <a14:saturation sat="111000"/>
                    </a14:imgEffect>
                  </a14:imgLayer>
                </a14:imgProps>
              </a:ext>
              <a:ext uri="{28A0092B-C50C-407E-A947-70E740481C1C}">
                <a14:useLocalDpi xmlns:a14="http://schemas.microsoft.com/office/drawing/2010/main" val="0"/>
              </a:ext>
            </a:extLst>
          </a:blip>
          <a:srcRect l="38743" t="8413"/>
          <a:stretch>
            <a:fillRect/>
          </a:stretch>
        </p:blipFill>
        <p:spPr>
          <a:xfrm flipH="1">
            <a:off x="1" y="60500"/>
            <a:ext cx="718958" cy="955500"/>
          </a:xfrm>
          <a:prstGeom prst="rect">
            <a:avLst/>
          </a:prstGeom>
        </p:spPr>
      </p:pic>
      <p:sp>
        <p:nvSpPr>
          <p:cNvPr id="5" name="图片占位符 4"/>
          <p:cNvSpPr>
            <a:spLocks noGrp="1"/>
          </p:cNvSpPr>
          <p:nvPr>
            <p:ph type="pic" sz="quarter" idx="11"/>
          </p:nvPr>
        </p:nvSpPr>
        <p:spPr>
          <a:xfrm>
            <a:off x="602458" y="1160464"/>
            <a:ext cx="7939088" cy="2344526"/>
          </a:xfrm>
        </p:spPr>
        <p:txBody>
          <a:bodyPr/>
          <a:lstStyle/>
          <a:p>
            <a:endParaRPr kumimoji="1"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张图片">
    <p:spTree>
      <p:nvGrpSpPr>
        <p:cNvPr id="1" name=""/>
        <p:cNvGrpSpPr/>
        <p:nvPr/>
      </p:nvGrpSpPr>
      <p:grpSpPr>
        <a:xfrm>
          <a:off x="0" y="0"/>
          <a:ext cx="0" cy="0"/>
          <a:chOff x="0" y="0"/>
          <a:chExt cx="0" cy="0"/>
        </a:xfrm>
      </p:grpSpPr>
      <p:grpSp>
        <p:nvGrpSpPr>
          <p:cNvPr id="118" name="组合 117"/>
          <p:cNvGrpSpPr/>
          <p:nvPr userDrawn="1"/>
        </p:nvGrpSpPr>
        <p:grpSpPr>
          <a:xfrm>
            <a:off x="4571890" y="1316255"/>
            <a:ext cx="3969654" cy="2471738"/>
            <a:chOff x="6095853" y="1170205"/>
            <a:chExt cx="5292872" cy="2471738"/>
          </a:xfrm>
        </p:grpSpPr>
        <p:sp>
          <p:nvSpPr>
            <p:cNvPr id="119" name="矩形 118"/>
            <p:cNvSpPr/>
            <p:nvPr/>
          </p:nvSpPr>
          <p:spPr>
            <a:xfrm>
              <a:off x="6096000" y="1170205"/>
              <a:ext cx="5292725" cy="247173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sp>
          <p:nvSpPr>
            <p:cNvPr id="120" name="矩形 119"/>
            <p:cNvSpPr/>
            <p:nvPr/>
          </p:nvSpPr>
          <p:spPr>
            <a:xfrm>
              <a:off x="11273206" y="1170205"/>
              <a:ext cx="115519" cy="1100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sp>
          <p:nvSpPr>
            <p:cNvPr id="121" name="矩形 120"/>
            <p:cNvSpPr/>
            <p:nvPr/>
          </p:nvSpPr>
          <p:spPr>
            <a:xfrm>
              <a:off x="11273206" y="3531894"/>
              <a:ext cx="115519" cy="1100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sp>
          <p:nvSpPr>
            <p:cNvPr id="122" name="矩形 121"/>
            <p:cNvSpPr/>
            <p:nvPr/>
          </p:nvSpPr>
          <p:spPr>
            <a:xfrm>
              <a:off x="6095853" y="1170205"/>
              <a:ext cx="127147" cy="1100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sp>
          <p:nvSpPr>
            <p:cNvPr id="123" name="矩形 122"/>
            <p:cNvSpPr/>
            <p:nvPr/>
          </p:nvSpPr>
          <p:spPr>
            <a:xfrm>
              <a:off x="6095853" y="3531894"/>
              <a:ext cx="130321" cy="1100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grpSp>
      <p:grpSp>
        <p:nvGrpSpPr>
          <p:cNvPr id="124" name="组合 123"/>
          <p:cNvGrpSpPr/>
          <p:nvPr userDrawn="1"/>
        </p:nvGrpSpPr>
        <p:grpSpPr>
          <a:xfrm>
            <a:off x="602346" y="3786298"/>
            <a:ext cx="3969654" cy="2473432"/>
            <a:chOff x="803128" y="3640248"/>
            <a:chExt cx="5292872" cy="2473432"/>
          </a:xfrm>
        </p:grpSpPr>
        <p:sp>
          <p:nvSpPr>
            <p:cNvPr id="125" name="矩形 124"/>
            <p:cNvSpPr/>
            <p:nvPr/>
          </p:nvSpPr>
          <p:spPr>
            <a:xfrm>
              <a:off x="803275" y="3640248"/>
              <a:ext cx="5292725" cy="247173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sp>
          <p:nvSpPr>
            <p:cNvPr id="126" name="矩形 125"/>
            <p:cNvSpPr/>
            <p:nvPr/>
          </p:nvSpPr>
          <p:spPr>
            <a:xfrm>
              <a:off x="5980481" y="3641942"/>
              <a:ext cx="115519" cy="1100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sp>
          <p:nvSpPr>
            <p:cNvPr id="127" name="矩形 126"/>
            <p:cNvSpPr/>
            <p:nvPr/>
          </p:nvSpPr>
          <p:spPr>
            <a:xfrm>
              <a:off x="5980481" y="6003631"/>
              <a:ext cx="115519" cy="1100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sp>
          <p:nvSpPr>
            <p:cNvPr id="128" name="矩形 127"/>
            <p:cNvSpPr/>
            <p:nvPr/>
          </p:nvSpPr>
          <p:spPr>
            <a:xfrm>
              <a:off x="803128" y="3641942"/>
              <a:ext cx="127147" cy="1100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sp>
          <p:nvSpPr>
            <p:cNvPr id="129" name="矩形 128"/>
            <p:cNvSpPr/>
            <p:nvPr/>
          </p:nvSpPr>
          <p:spPr>
            <a:xfrm>
              <a:off x="803128" y="6003631"/>
              <a:ext cx="130321" cy="11004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1500" dirty="0">
                <a:solidFill>
                  <a:schemeClr val="tx1">
                    <a:lumMod val="75000"/>
                    <a:lumOff val="25000"/>
                  </a:schemeClr>
                </a:solidFill>
              </a:endParaRPr>
            </a:p>
          </p:txBody>
        </p:sp>
      </p:grpSp>
      <p:sp>
        <p:nvSpPr>
          <p:cNvPr id="2" name="标题 1"/>
          <p:cNvSpPr>
            <a:spLocks noGrp="1"/>
          </p:cNvSpPr>
          <p:nvPr>
            <p:ph type="title"/>
          </p:nvPr>
        </p:nvSpPr>
        <p:spPr>
          <a:xfrm>
            <a:off x="602457" y="393491"/>
            <a:ext cx="6728242" cy="663575"/>
          </a:xfrm>
        </p:spPr>
        <p:txBody>
          <a:bodyPr lIns="0"/>
          <a:lstStyle>
            <a:lvl1pPr>
              <a:defRPr b="1">
                <a:solidFill>
                  <a:schemeClr val="accent2"/>
                </a:solidFill>
              </a:defRPr>
            </a:lvl1pPr>
          </a:lstStyle>
          <a:p>
            <a:r>
              <a:rPr lang="zh-CN" altLang="en-US" dirty="0"/>
              <a:t>单击此处编辑母版标题样式</a:t>
            </a:r>
          </a:p>
        </p:txBody>
      </p:sp>
      <p:grpSp>
        <p:nvGrpSpPr>
          <p:cNvPr id="245" name="组合 244"/>
          <p:cNvGrpSpPr/>
          <p:nvPr userDrawn="1"/>
        </p:nvGrpSpPr>
        <p:grpSpPr>
          <a:xfrm>
            <a:off x="7421317" y="468793"/>
            <a:ext cx="1110428" cy="458860"/>
            <a:chOff x="2558030" y="228446"/>
            <a:chExt cx="6774643" cy="2099603"/>
          </a:xfrm>
        </p:grpSpPr>
        <p:grpSp>
          <p:nvGrpSpPr>
            <p:cNvPr id="246" name="íšḻîďê"/>
            <p:cNvGrpSpPr/>
            <p:nvPr userDrawn="1"/>
          </p:nvGrpSpPr>
          <p:grpSpPr>
            <a:xfrm>
              <a:off x="2558030" y="228446"/>
              <a:ext cx="2085857" cy="2099603"/>
              <a:chOff x="3551238" y="3067050"/>
              <a:chExt cx="722313" cy="727075"/>
            </a:xfrm>
          </p:grpSpPr>
          <p:sp>
            <p:nvSpPr>
              <p:cNvPr id="276"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7"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278"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9"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0"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1"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2"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3"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4"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5"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6"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7"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8"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9"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0"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1"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2"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3"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4"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5"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6"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7"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8"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9"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0"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1"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2"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3"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4"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5"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6"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7"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8"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9"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0"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1"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2"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3"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4"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5"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6"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7"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8"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9"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0"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1"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2"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3"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4"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5"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6"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7"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8"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9"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0"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1"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2"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3"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4"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5"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6"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7"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8"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9"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0"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1"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2"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3"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4"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5"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7" name="íşḷïḑe"/>
            <p:cNvGrpSpPr/>
            <p:nvPr userDrawn="1"/>
          </p:nvGrpSpPr>
          <p:grpSpPr>
            <a:xfrm>
              <a:off x="4894762" y="471192"/>
              <a:ext cx="4437911" cy="1614111"/>
              <a:chOff x="4412452" y="3106738"/>
              <a:chExt cx="2312689" cy="841148"/>
            </a:xfrm>
          </p:grpSpPr>
          <p:grpSp>
            <p:nvGrpSpPr>
              <p:cNvPr id="248" name="îṥľíḑé"/>
              <p:cNvGrpSpPr/>
              <p:nvPr/>
            </p:nvGrpSpPr>
            <p:grpSpPr>
              <a:xfrm>
                <a:off x="4422776" y="3106738"/>
                <a:ext cx="2293937" cy="617538"/>
                <a:chOff x="4422776" y="3106738"/>
                <a:chExt cx="2293937" cy="617538"/>
              </a:xfrm>
            </p:grpSpPr>
            <p:sp>
              <p:nvSpPr>
                <p:cNvPr id="265"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6"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7"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8"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9"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0"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1"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2"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3"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4"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5"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9" name="ïšľîḍê"/>
              <p:cNvGrpSpPr/>
              <p:nvPr/>
            </p:nvGrpSpPr>
            <p:grpSpPr>
              <a:xfrm>
                <a:off x="4412452" y="3781425"/>
                <a:ext cx="2312689" cy="166461"/>
                <a:chOff x="6986588" y="3521075"/>
                <a:chExt cx="1654176" cy="119063"/>
              </a:xfrm>
            </p:grpSpPr>
            <p:sp>
              <p:nvSpPr>
                <p:cNvPr id="250"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1"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2"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3"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4"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5"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6"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7"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8"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9"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0"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1"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2"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3"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4"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cxnSp>
        <p:nvCxnSpPr>
          <p:cNvPr id="4" name="直线连接符 3"/>
          <p:cNvCxnSpPr/>
          <p:nvPr userDrawn="1"/>
        </p:nvCxnSpPr>
        <p:spPr>
          <a:xfrm>
            <a:off x="0" y="1016000"/>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0" name="图片 109" descr="图片包含 天空, 户外, 建筑物, 日落&#10;&#10;描述已自动生成"/>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0000" b="99500" l="10000" r="98000">
                        <a14:foregroundMark x1="45583" y1="28625" x2="72750" y2="47875"/>
                        <a14:foregroundMark x1="72750" y1="47875" x2="79000" y2="48875"/>
                        <a14:foregroundMark x1="79000" y1="48875" x2="87083" y2="44750"/>
                        <a14:foregroundMark x1="87083" y1="44750" x2="89333" y2="42875"/>
                        <a14:foregroundMark x1="49697" y1="28104" x2="51500" y2="30625"/>
                        <a14:foregroundMark x1="46583" y1="23750" x2="49595" y2="27961"/>
                        <a14:foregroundMark x1="46917" y1="21000" x2="48333" y2="17125"/>
                        <a14:foregroundMark x1="62917" y1="48125" x2="65250" y2="51750"/>
                        <a14:foregroundMark x1="65250" y1="51750" x2="86750" y2="67750"/>
                        <a14:foregroundMark x1="94417" y1="36500" x2="92917" y2="90875"/>
                        <a14:foregroundMark x1="98000" y1="30875" x2="91667" y2="84250"/>
                        <a14:foregroundMark x1="91667" y1="84250" x2="91333" y2="85500"/>
                        <a14:foregroundMark x1="70000" y1="67000" x2="89333" y2="84250"/>
                        <a14:foregroundMark x1="89333" y1="84250" x2="89333" y2="84250"/>
                        <a14:foregroundMark x1="70500" y1="67000" x2="66333" y2="64125"/>
                        <a14:foregroundMark x1="66333" y1="64125" x2="59333" y2="53500"/>
                        <a14:foregroundMark x1="79333" y1="90625" x2="80167" y2="96250"/>
                        <a14:foregroundMark x1="80167" y1="96250" x2="85167" y2="96625"/>
                        <a14:foregroundMark x1="85167" y1="96625" x2="88083" y2="94625"/>
                        <a14:foregroundMark x1="88083" y1="94625" x2="88167" y2="94625"/>
                        <a14:foregroundMark x1="96750" y1="97500" x2="76750" y2="99500"/>
                        <a14:foregroundMark x1="77799" y1="89875" x2="77667" y2="86250"/>
                        <a14:foregroundMark x1="77984" y1="94938" x2="77927" y2="93375"/>
                        <a14:foregroundMark x1="78000" y1="95375" x2="78056" y2="96909"/>
                        <a14:foregroundMark x1="68667" y1="40875" x2="68417" y2="41125"/>
                        <a14:backgroundMark x1="77667" y1="89875" x2="77667" y2="93375"/>
                        <a14:backgroundMark x1="77833" y1="95625" x2="78167" y2="90625"/>
                        <a14:backgroundMark x1="78500" y1="96125" x2="79000" y2="90375"/>
                        <a14:backgroundMark x1="19833" y1="30625" x2="46417" y2="71000"/>
                        <a14:backgroundMark x1="46417" y1="71000" x2="46417" y2="71000"/>
                        <a14:backgroundMark x1="17000" y1="72500" x2="23583" y2="72625"/>
                        <a14:backgroundMark x1="23583" y1="72625" x2="37833" y2="71875"/>
                        <a14:backgroundMark x1="37833" y1="71875" x2="57167" y2="75375"/>
                        <a14:backgroundMark x1="61667" y1="37000" x2="62000" y2="37375"/>
                        <a14:backgroundMark x1="66667" y1="39375" x2="66917" y2="39750"/>
                        <a14:backgroundMark x1="50917" y1="27125" x2="51000" y2="27625"/>
                      </a14:backgroundRemoval>
                    </a14:imgEffect>
                    <a14:imgEffect>
                      <a14:brightnessContrast bright="72000"/>
                    </a14:imgEffect>
                    <a14:imgEffect>
                      <a14:colorTemperature colorTemp="9660"/>
                    </a14:imgEffect>
                    <a14:imgEffect>
                      <a14:saturation sat="111000"/>
                    </a14:imgEffect>
                  </a14:imgLayer>
                </a14:imgProps>
              </a:ext>
              <a:ext uri="{28A0092B-C50C-407E-A947-70E740481C1C}">
                <a14:useLocalDpi xmlns:a14="http://schemas.microsoft.com/office/drawing/2010/main" val="0"/>
              </a:ext>
            </a:extLst>
          </a:blip>
          <a:srcRect l="38743" t="8413"/>
          <a:stretch>
            <a:fillRect/>
          </a:stretch>
        </p:blipFill>
        <p:spPr>
          <a:xfrm flipH="1">
            <a:off x="1" y="60500"/>
            <a:ext cx="718958" cy="955500"/>
          </a:xfrm>
          <a:prstGeom prst="rect">
            <a:avLst/>
          </a:prstGeom>
        </p:spPr>
      </p:pic>
      <p:sp>
        <p:nvSpPr>
          <p:cNvPr id="5" name="图片占位符 4"/>
          <p:cNvSpPr>
            <a:spLocks noGrp="1"/>
          </p:cNvSpPr>
          <p:nvPr>
            <p:ph type="pic" sz="quarter" idx="11"/>
          </p:nvPr>
        </p:nvSpPr>
        <p:spPr>
          <a:xfrm>
            <a:off x="4668441" y="1423856"/>
            <a:ext cx="3784044" cy="2259121"/>
          </a:xfrm>
        </p:spPr>
        <p:txBody>
          <a:bodyPr/>
          <a:lstStyle/>
          <a:p>
            <a:endParaRPr kumimoji="1" lang="zh-CN" altLang="en-US"/>
          </a:p>
        </p:txBody>
      </p:sp>
      <p:sp>
        <p:nvSpPr>
          <p:cNvPr id="109" name="图片占位符 4"/>
          <p:cNvSpPr>
            <a:spLocks noGrp="1"/>
          </p:cNvSpPr>
          <p:nvPr>
            <p:ph type="pic" sz="quarter" idx="12"/>
          </p:nvPr>
        </p:nvSpPr>
        <p:spPr>
          <a:xfrm>
            <a:off x="698897" y="3897801"/>
            <a:ext cx="3784044" cy="2259121"/>
          </a:xfrm>
        </p:spPr>
        <p:txBody>
          <a:bodyPr/>
          <a:lstStyle/>
          <a:p>
            <a:endParaRPr kumimoji="1" lang="zh-CN" altLang="en-US"/>
          </a:p>
        </p:txBody>
      </p:sp>
      <p:grpSp>
        <p:nvGrpSpPr>
          <p:cNvPr id="112" name="组合 111"/>
          <p:cNvGrpSpPr/>
          <p:nvPr userDrawn="1"/>
        </p:nvGrpSpPr>
        <p:grpSpPr>
          <a:xfrm>
            <a:off x="2094210" y="1955781"/>
            <a:ext cx="982546" cy="1186205"/>
            <a:chOff x="5772150" y="157163"/>
            <a:chExt cx="583834" cy="528637"/>
          </a:xfrm>
        </p:grpSpPr>
        <p:sp>
          <p:nvSpPr>
            <p:cNvPr id="113" name="燕尾形 112"/>
            <p:cNvSpPr/>
            <p:nvPr/>
          </p:nvSpPr>
          <p:spPr>
            <a:xfrm>
              <a:off x="5772150" y="157163"/>
              <a:ext cx="323850" cy="528637"/>
            </a:xfrm>
            <a:prstGeom prst="chevron">
              <a:avLst/>
            </a:prstGeom>
            <a:solidFill>
              <a:schemeClr val="accent3">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sp>
          <p:nvSpPr>
            <p:cNvPr id="114" name="燕尾形 113"/>
            <p:cNvSpPr/>
            <p:nvPr/>
          </p:nvSpPr>
          <p:spPr>
            <a:xfrm>
              <a:off x="6032134" y="157163"/>
              <a:ext cx="323850" cy="528637"/>
            </a:xfrm>
            <a:prstGeom prst="chevron">
              <a:avLst/>
            </a:prstGeom>
            <a:solidFill>
              <a:schemeClr val="accent3">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grpSp>
      <p:grpSp>
        <p:nvGrpSpPr>
          <p:cNvPr id="115" name="组合 114"/>
          <p:cNvGrpSpPr/>
          <p:nvPr userDrawn="1"/>
        </p:nvGrpSpPr>
        <p:grpSpPr>
          <a:xfrm flipH="1">
            <a:off x="6065502" y="4580129"/>
            <a:ext cx="982546" cy="1186205"/>
            <a:chOff x="5772150" y="157163"/>
            <a:chExt cx="583834" cy="528637"/>
          </a:xfrm>
        </p:grpSpPr>
        <p:sp>
          <p:nvSpPr>
            <p:cNvPr id="116" name="燕尾形 115"/>
            <p:cNvSpPr/>
            <p:nvPr/>
          </p:nvSpPr>
          <p:spPr>
            <a:xfrm>
              <a:off x="5772150" y="157163"/>
              <a:ext cx="323850" cy="528637"/>
            </a:xfrm>
            <a:prstGeom prst="chevron">
              <a:avLst/>
            </a:prstGeom>
            <a:solidFill>
              <a:schemeClr val="accent3">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sp>
          <p:nvSpPr>
            <p:cNvPr id="117" name="燕尾形 116"/>
            <p:cNvSpPr/>
            <p:nvPr/>
          </p:nvSpPr>
          <p:spPr>
            <a:xfrm>
              <a:off x="6032134" y="157163"/>
              <a:ext cx="323850" cy="528637"/>
            </a:xfrm>
            <a:prstGeom prst="chevron">
              <a:avLst/>
            </a:prstGeom>
            <a:solidFill>
              <a:schemeClr val="accent3">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三张图片">
    <p:spTree>
      <p:nvGrpSpPr>
        <p:cNvPr id="1" name=""/>
        <p:cNvGrpSpPr/>
        <p:nvPr/>
      </p:nvGrpSpPr>
      <p:grpSpPr>
        <a:xfrm>
          <a:off x="0" y="0"/>
          <a:ext cx="0" cy="0"/>
          <a:chOff x="0" y="0"/>
          <a:chExt cx="0" cy="0"/>
        </a:xfrm>
      </p:grpSpPr>
      <p:sp>
        <p:nvSpPr>
          <p:cNvPr id="2" name="标题 1"/>
          <p:cNvSpPr>
            <a:spLocks noGrp="1"/>
          </p:cNvSpPr>
          <p:nvPr>
            <p:ph type="title"/>
          </p:nvPr>
        </p:nvSpPr>
        <p:spPr>
          <a:xfrm>
            <a:off x="602457" y="393491"/>
            <a:ext cx="6728242" cy="663575"/>
          </a:xfrm>
        </p:spPr>
        <p:txBody>
          <a:bodyPr lIns="0"/>
          <a:lstStyle>
            <a:lvl1pPr>
              <a:defRPr b="1">
                <a:solidFill>
                  <a:schemeClr val="accent2"/>
                </a:solidFill>
              </a:defRPr>
            </a:lvl1pPr>
          </a:lstStyle>
          <a:p>
            <a:r>
              <a:rPr lang="zh-CN" altLang="en-US" dirty="0"/>
              <a:t>单击此处编辑母版标题样式</a:t>
            </a:r>
          </a:p>
        </p:txBody>
      </p:sp>
      <p:grpSp>
        <p:nvGrpSpPr>
          <p:cNvPr id="245" name="组合 244"/>
          <p:cNvGrpSpPr/>
          <p:nvPr userDrawn="1"/>
        </p:nvGrpSpPr>
        <p:grpSpPr>
          <a:xfrm>
            <a:off x="7421317" y="468793"/>
            <a:ext cx="1110428" cy="458860"/>
            <a:chOff x="2558030" y="228446"/>
            <a:chExt cx="6774643" cy="2099603"/>
          </a:xfrm>
        </p:grpSpPr>
        <p:grpSp>
          <p:nvGrpSpPr>
            <p:cNvPr id="246" name="íšḻîďê"/>
            <p:cNvGrpSpPr/>
            <p:nvPr userDrawn="1"/>
          </p:nvGrpSpPr>
          <p:grpSpPr>
            <a:xfrm>
              <a:off x="2558030" y="228446"/>
              <a:ext cx="2085857" cy="2099603"/>
              <a:chOff x="3551238" y="3067050"/>
              <a:chExt cx="722313" cy="727075"/>
            </a:xfrm>
          </p:grpSpPr>
          <p:sp>
            <p:nvSpPr>
              <p:cNvPr id="276"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7"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278"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9"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0"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1"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2"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3"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4"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5"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6"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7"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8"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9"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0"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1"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2"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3"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4"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5"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6"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7"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8"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9"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0"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1"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2"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3"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4"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5"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6"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7"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8"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9"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0"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1"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2"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3"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4"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5"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6"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7"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8"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9"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0"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1"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2"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3"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4"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5"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6"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7"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8"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9"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0"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1"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2"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3"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4"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5"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6"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7"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8"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9"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0"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1"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2"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3"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4"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5"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7" name="íşḷïḑe"/>
            <p:cNvGrpSpPr/>
            <p:nvPr userDrawn="1"/>
          </p:nvGrpSpPr>
          <p:grpSpPr>
            <a:xfrm>
              <a:off x="4894762" y="471192"/>
              <a:ext cx="4437911" cy="1614111"/>
              <a:chOff x="4412452" y="3106738"/>
              <a:chExt cx="2312689" cy="841148"/>
            </a:xfrm>
          </p:grpSpPr>
          <p:grpSp>
            <p:nvGrpSpPr>
              <p:cNvPr id="248" name="îṥľíḑé"/>
              <p:cNvGrpSpPr/>
              <p:nvPr/>
            </p:nvGrpSpPr>
            <p:grpSpPr>
              <a:xfrm>
                <a:off x="4422776" y="3106738"/>
                <a:ext cx="2293937" cy="617538"/>
                <a:chOff x="4422776" y="3106738"/>
                <a:chExt cx="2293937" cy="617538"/>
              </a:xfrm>
            </p:grpSpPr>
            <p:sp>
              <p:nvSpPr>
                <p:cNvPr id="265"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6"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7"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8"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9"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0"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1"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2"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3"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4"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5"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9" name="ïšľîḍê"/>
              <p:cNvGrpSpPr/>
              <p:nvPr/>
            </p:nvGrpSpPr>
            <p:grpSpPr>
              <a:xfrm>
                <a:off x="4412452" y="3781425"/>
                <a:ext cx="2312689" cy="166461"/>
                <a:chOff x="6986588" y="3521075"/>
                <a:chExt cx="1654176" cy="119063"/>
              </a:xfrm>
            </p:grpSpPr>
            <p:sp>
              <p:nvSpPr>
                <p:cNvPr id="250"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1"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2"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3"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4"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5"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6"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7"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8"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9"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0"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1"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2"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3"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4"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cxnSp>
        <p:nvCxnSpPr>
          <p:cNvPr id="4" name="直线连接符 3"/>
          <p:cNvCxnSpPr/>
          <p:nvPr userDrawn="1"/>
        </p:nvCxnSpPr>
        <p:spPr>
          <a:xfrm>
            <a:off x="0" y="1016000"/>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0" name="图片 109" descr="图片包含 天空, 户外, 建筑物, 日落&#10;&#10;描述已自动生成"/>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0000" b="99500" l="10000" r="98000">
                        <a14:foregroundMark x1="45583" y1="28625" x2="72750" y2="47875"/>
                        <a14:foregroundMark x1="72750" y1="47875" x2="79000" y2="48875"/>
                        <a14:foregroundMark x1="79000" y1="48875" x2="87083" y2="44750"/>
                        <a14:foregroundMark x1="87083" y1="44750" x2="89333" y2="42875"/>
                        <a14:foregroundMark x1="49697" y1="28104" x2="51500" y2="30625"/>
                        <a14:foregroundMark x1="46583" y1="23750" x2="49595" y2="27961"/>
                        <a14:foregroundMark x1="46917" y1="21000" x2="48333" y2="17125"/>
                        <a14:foregroundMark x1="62917" y1="48125" x2="65250" y2="51750"/>
                        <a14:foregroundMark x1="65250" y1="51750" x2="86750" y2="67750"/>
                        <a14:foregroundMark x1="94417" y1="36500" x2="92917" y2="90875"/>
                        <a14:foregroundMark x1="98000" y1="30875" x2="91667" y2="84250"/>
                        <a14:foregroundMark x1="91667" y1="84250" x2="91333" y2="85500"/>
                        <a14:foregroundMark x1="70000" y1="67000" x2="89333" y2="84250"/>
                        <a14:foregroundMark x1="89333" y1="84250" x2="89333" y2="84250"/>
                        <a14:foregroundMark x1="70500" y1="67000" x2="66333" y2="64125"/>
                        <a14:foregroundMark x1="66333" y1="64125" x2="59333" y2="53500"/>
                        <a14:foregroundMark x1="79333" y1="90625" x2="80167" y2="96250"/>
                        <a14:foregroundMark x1="80167" y1="96250" x2="85167" y2="96625"/>
                        <a14:foregroundMark x1="85167" y1="96625" x2="88083" y2="94625"/>
                        <a14:foregroundMark x1="88083" y1="94625" x2="88167" y2="94625"/>
                        <a14:foregroundMark x1="96750" y1="97500" x2="76750" y2="99500"/>
                        <a14:foregroundMark x1="77799" y1="89875" x2="77667" y2="86250"/>
                        <a14:foregroundMark x1="77984" y1="94938" x2="77927" y2="93375"/>
                        <a14:foregroundMark x1="78000" y1="95375" x2="78056" y2="96909"/>
                        <a14:foregroundMark x1="68667" y1="40875" x2="68417" y2="41125"/>
                        <a14:backgroundMark x1="77667" y1="89875" x2="77667" y2="93375"/>
                        <a14:backgroundMark x1="77833" y1="95625" x2="78167" y2="90625"/>
                        <a14:backgroundMark x1="78500" y1="96125" x2="79000" y2="90375"/>
                        <a14:backgroundMark x1="19833" y1="30625" x2="46417" y2="71000"/>
                        <a14:backgroundMark x1="46417" y1="71000" x2="46417" y2="71000"/>
                        <a14:backgroundMark x1="17000" y1="72500" x2="23583" y2="72625"/>
                        <a14:backgroundMark x1="23583" y1="72625" x2="37833" y2="71875"/>
                        <a14:backgroundMark x1="37833" y1="71875" x2="57167" y2="75375"/>
                        <a14:backgroundMark x1="61667" y1="37000" x2="62000" y2="37375"/>
                        <a14:backgroundMark x1="66667" y1="39375" x2="66917" y2="39750"/>
                        <a14:backgroundMark x1="50917" y1="27125" x2="51000" y2="27625"/>
                      </a14:backgroundRemoval>
                    </a14:imgEffect>
                    <a14:imgEffect>
                      <a14:brightnessContrast bright="72000"/>
                    </a14:imgEffect>
                    <a14:imgEffect>
                      <a14:colorTemperature colorTemp="9660"/>
                    </a14:imgEffect>
                    <a14:imgEffect>
                      <a14:saturation sat="111000"/>
                    </a14:imgEffect>
                  </a14:imgLayer>
                </a14:imgProps>
              </a:ext>
              <a:ext uri="{28A0092B-C50C-407E-A947-70E740481C1C}">
                <a14:useLocalDpi xmlns:a14="http://schemas.microsoft.com/office/drawing/2010/main" val="0"/>
              </a:ext>
            </a:extLst>
          </a:blip>
          <a:srcRect l="38743" t="8413"/>
          <a:stretch>
            <a:fillRect/>
          </a:stretch>
        </p:blipFill>
        <p:spPr>
          <a:xfrm flipH="1">
            <a:off x="1" y="60500"/>
            <a:ext cx="718958" cy="955500"/>
          </a:xfrm>
          <a:prstGeom prst="rect">
            <a:avLst/>
          </a:prstGeom>
        </p:spPr>
      </p:pic>
      <p:sp>
        <p:nvSpPr>
          <p:cNvPr id="114" name="椭圆 113"/>
          <p:cNvSpPr/>
          <p:nvPr userDrawn="1"/>
        </p:nvSpPr>
        <p:spPr>
          <a:xfrm>
            <a:off x="917607" y="1332347"/>
            <a:ext cx="1939895" cy="2586526"/>
          </a:xfrm>
          <a:prstGeom prst="ellipse">
            <a:avLst/>
          </a:prstGeom>
          <a:noFill/>
          <a:ln cmpd="thickThin">
            <a:solidFill>
              <a:schemeClr val="accent2"/>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350"/>
          </a:p>
        </p:txBody>
      </p:sp>
      <p:sp>
        <p:nvSpPr>
          <p:cNvPr id="117" name="图片占位符 116"/>
          <p:cNvSpPr>
            <a:spLocks noGrp="1"/>
          </p:cNvSpPr>
          <p:nvPr>
            <p:ph type="pic" sz="quarter" idx="10"/>
          </p:nvPr>
        </p:nvSpPr>
        <p:spPr>
          <a:xfrm>
            <a:off x="1026053" y="1476945"/>
            <a:ext cx="1722999" cy="2297332"/>
          </a:xfrm>
          <a:custGeom>
            <a:avLst/>
            <a:gdLst>
              <a:gd name="connsiteX0" fmla="*/ 1148666 w 2297332"/>
              <a:gd name="connsiteY0" fmla="*/ 0 h 2297332"/>
              <a:gd name="connsiteX1" fmla="*/ 2297332 w 2297332"/>
              <a:gd name="connsiteY1" fmla="*/ 1148666 h 2297332"/>
              <a:gd name="connsiteX2" fmla="*/ 1148666 w 2297332"/>
              <a:gd name="connsiteY2" fmla="*/ 2297332 h 2297332"/>
              <a:gd name="connsiteX3" fmla="*/ 0 w 2297332"/>
              <a:gd name="connsiteY3" fmla="*/ 1148666 h 2297332"/>
              <a:gd name="connsiteX4" fmla="*/ 1148666 w 2297332"/>
              <a:gd name="connsiteY4" fmla="*/ 0 h 229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332" h="2297332">
                <a:moveTo>
                  <a:pt x="1148666" y="0"/>
                </a:moveTo>
                <a:cubicBezTo>
                  <a:pt x="1783057" y="0"/>
                  <a:pt x="2297332" y="514275"/>
                  <a:pt x="2297332" y="1148666"/>
                </a:cubicBezTo>
                <a:cubicBezTo>
                  <a:pt x="2297332" y="1783057"/>
                  <a:pt x="1783057" y="2297332"/>
                  <a:pt x="1148666" y="2297332"/>
                </a:cubicBezTo>
                <a:cubicBezTo>
                  <a:pt x="514275" y="2297332"/>
                  <a:pt x="0" y="1783057"/>
                  <a:pt x="0" y="1148666"/>
                </a:cubicBezTo>
                <a:cubicBezTo>
                  <a:pt x="0" y="514275"/>
                  <a:pt x="514275" y="0"/>
                  <a:pt x="1148666" y="0"/>
                </a:cubicBezTo>
                <a:close/>
              </a:path>
            </a:pathLst>
          </a:custGeom>
          <a:ln w="12700">
            <a:noFill/>
          </a:ln>
        </p:spPr>
        <p:txBody>
          <a:bodyPr wrap="square">
            <a:noAutofit/>
          </a:bodyPr>
          <a:lstStyle/>
          <a:p>
            <a:endParaRPr kumimoji="1" lang="zh-CN" altLang="en-US"/>
          </a:p>
        </p:txBody>
      </p:sp>
      <p:sp>
        <p:nvSpPr>
          <p:cNvPr id="115" name="椭圆 114"/>
          <p:cNvSpPr/>
          <p:nvPr userDrawn="1"/>
        </p:nvSpPr>
        <p:spPr>
          <a:xfrm>
            <a:off x="3602055" y="1332347"/>
            <a:ext cx="1939895" cy="2586526"/>
          </a:xfrm>
          <a:prstGeom prst="ellipse">
            <a:avLst/>
          </a:prstGeom>
          <a:noFill/>
          <a:ln cmpd="thickThin">
            <a:solidFill>
              <a:schemeClr val="accent2"/>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350"/>
          </a:p>
        </p:txBody>
      </p:sp>
      <p:sp>
        <p:nvSpPr>
          <p:cNvPr id="116" name="图片占位符 115"/>
          <p:cNvSpPr>
            <a:spLocks noGrp="1"/>
          </p:cNvSpPr>
          <p:nvPr>
            <p:ph type="pic" sz="quarter" idx="11"/>
          </p:nvPr>
        </p:nvSpPr>
        <p:spPr>
          <a:xfrm>
            <a:off x="3710501" y="1476945"/>
            <a:ext cx="1722999" cy="2297332"/>
          </a:xfrm>
          <a:custGeom>
            <a:avLst/>
            <a:gdLst>
              <a:gd name="connsiteX0" fmla="*/ 1148666 w 2297332"/>
              <a:gd name="connsiteY0" fmla="*/ 0 h 2297332"/>
              <a:gd name="connsiteX1" fmla="*/ 2297332 w 2297332"/>
              <a:gd name="connsiteY1" fmla="*/ 1148666 h 2297332"/>
              <a:gd name="connsiteX2" fmla="*/ 1148666 w 2297332"/>
              <a:gd name="connsiteY2" fmla="*/ 2297332 h 2297332"/>
              <a:gd name="connsiteX3" fmla="*/ 0 w 2297332"/>
              <a:gd name="connsiteY3" fmla="*/ 1148666 h 2297332"/>
              <a:gd name="connsiteX4" fmla="*/ 1148666 w 2297332"/>
              <a:gd name="connsiteY4" fmla="*/ 0 h 229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332" h="2297332">
                <a:moveTo>
                  <a:pt x="1148666" y="0"/>
                </a:moveTo>
                <a:cubicBezTo>
                  <a:pt x="1783057" y="0"/>
                  <a:pt x="2297332" y="514275"/>
                  <a:pt x="2297332" y="1148666"/>
                </a:cubicBezTo>
                <a:cubicBezTo>
                  <a:pt x="2297332" y="1783057"/>
                  <a:pt x="1783057" y="2297332"/>
                  <a:pt x="1148666" y="2297332"/>
                </a:cubicBezTo>
                <a:cubicBezTo>
                  <a:pt x="514275" y="2297332"/>
                  <a:pt x="0" y="1783057"/>
                  <a:pt x="0" y="1148666"/>
                </a:cubicBezTo>
                <a:cubicBezTo>
                  <a:pt x="0" y="514275"/>
                  <a:pt x="514275" y="0"/>
                  <a:pt x="1148666" y="0"/>
                </a:cubicBezTo>
                <a:close/>
              </a:path>
            </a:pathLst>
          </a:custGeom>
          <a:ln w="12700">
            <a:noFill/>
          </a:ln>
        </p:spPr>
        <p:txBody>
          <a:bodyPr wrap="square">
            <a:noAutofit/>
          </a:bodyPr>
          <a:lstStyle/>
          <a:p>
            <a:endParaRPr kumimoji="1" lang="zh-CN" altLang="en-US"/>
          </a:p>
        </p:txBody>
      </p:sp>
      <p:sp>
        <p:nvSpPr>
          <p:cNvPr id="118" name="椭圆 117"/>
          <p:cNvSpPr/>
          <p:nvPr userDrawn="1"/>
        </p:nvSpPr>
        <p:spPr>
          <a:xfrm>
            <a:off x="6286502" y="1332347"/>
            <a:ext cx="1939895" cy="2586526"/>
          </a:xfrm>
          <a:prstGeom prst="ellipse">
            <a:avLst/>
          </a:prstGeom>
          <a:noFill/>
          <a:ln cmpd="thickThin">
            <a:solidFill>
              <a:schemeClr val="accent2"/>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kumimoji="1" lang="zh-CN" altLang="en-US" sz="1350"/>
          </a:p>
        </p:txBody>
      </p:sp>
      <p:sp>
        <p:nvSpPr>
          <p:cNvPr id="119" name="图片占位符 118"/>
          <p:cNvSpPr>
            <a:spLocks noGrp="1"/>
          </p:cNvSpPr>
          <p:nvPr>
            <p:ph type="pic" sz="quarter" idx="12"/>
          </p:nvPr>
        </p:nvSpPr>
        <p:spPr>
          <a:xfrm>
            <a:off x="6394949" y="1476945"/>
            <a:ext cx="1722999" cy="2297332"/>
          </a:xfrm>
          <a:custGeom>
            <a:avLst/>
            <a:gdLst>
              <a:gd name="connsiteX0" fmla="*/ 1148666 w 2297332"/>
              <a:gd name="connsiteY0" fmla="*/ 0 h 2297332"/>
              <a:gd name="connsiteX1" fmla="*/ 2297332 w 2297332"/>
              <a:gd name="connsiteY1" fmla="*/ 1148666 h 2297332"/>
              <a:gd name="connsiteX2" fmla="*/ 1148666 w 2297332"/>
              <a:gd name="connsiteY2" fmla="*/ 2297332 h 2297332"/>
              <a:gd name="connsiteX3" fmla="*/ 0 w 2297332"/>
              <a:gd name="connsiteY3" fmla="*/ 1148666 h 2297332"/>
              <a:gd name="connsiteX4" fmla="*/ 1148666 w 2297332"/>
              <a:gd name="connsiteY4" fmla="*/ 0 h 229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332" h="2297332">
                <a:moveTo>
                  <a:pt x="1148666" y="0"/>
                </a:moveTo>
                <a:cubicBezTo>
                  <a:pt x="1783057" y="0"/>
                  <a:pt x="2297332" y="514275"/>
                  <a:pt x="2297332" y="1148666"/>
                </a:cubicBezTo>
                <a:cubicBezTo>
                  <a:pt x="2297332" y="1783057"/>
                  <a:pt x="1783057" y="2297332"/>
                  <a:pt x="1148666" y="2297332"/>
                </a:cubicBezTo>
                <a:cubicBezTo>
                  <a:pt x="514275" y="2297332"/>
                  <a:pt x="0" y="1783057"/>
                  <a:pt x="0" y="1148666"/>
                </a:cubicBezTo>
                <a:cubicBezTo>
                  <a:pt x="0" y="514275"/>
                  <a:pt x="514275" y="0"/>
                  <a:pt x="1148666" y="0"/>
                </a:cubicBezTo>
                <a:close/>
              </a:path>
            </a:pathLst>
          </a:custGeom>
          <a:ln w="12700">
            <a:noFill/>
          </a:ln>
        </p:spPr>
        <p:txBody>
          <a:bodyPr wrap="square">
            <a:noAutofit/>
          </a:bodyPr>
          <a:lstStyle/>
          <a:p>
            <a:endParaRPr kumimoji="1"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三张图片2">
    <p:spTree>
      <p:nvGrpSpPr>
        <p:cNvPr id="1" name=""/>
        <p:cNvGrpSpPr/>
        <p:nvPr/>
      </p:nvGrpSpPr>
      <p:grpSpPr>
        <a:xfrm>
          <a:off x="0" y="0"/>
          <a:ext cx="0" cy="0"/>
          <a:chOff x="0" y="0"/>
          <a:chExt cx="0" cy="0"/>
        </a:xfrm>
      </p:grpSpPr>
      <p:sp>
        <p:nvSpPr>
          <p:cNvPr id="2" name="标题 1"/>
          <p:cNvSpPr>
            <a:spLocks noGrp="1"/>
          </p:cNvSpPr>
          <p:nvPr>
            <p:ph type="title"/>
          </p:nvPr>
        </p:nvSpPr>
        <p:spPr>
          <a:xfrm>
            <a:off x="602457" y="393491"/>
            <a:ext cx="6728242" cy="663575"/>
          </a:xfrm>
        </p:spPr>
        <p:txBody>
          <a:bodyPr lIns="0"/>
          <a:lstStyle>
            <a:lvl1pPr>
              <a:defRPr b="1">
                <a:solidFill>
                  <a:schemeClr val="accent2"/>
                </a:solidFill>
              </a:defRPr>
            </a:lvl1pPr>
          </a:lstStyle>
          <a:p>
            <a:r>
              <a:rPr lang="zh-CN" altLang="en-US" dirty="0"/>
              <a:t>单击此处编辑母版标题样式</a:t>
            </a:r>
          </a:p>
        </p:txBody>
      </p:sp>
      <p:grpSp>
        <p:nvGrpSpPr>
          <p:cNvPr id="245" name="组合 244"/>
          <p:cNvGrpSpPr/>
          <p:nvPr userDrawn="1"/>
        </p:nvGrpSpPr>
        <p:grpSpPr>
          <a:xfrm>
            <a:off x="7421317" y="468793"/>
            <a:ext cx="1110428" cy="458860"/>
            <a:chOff x="2558030" y="228446"/>
            <a:chExt cx="6774643" cy="2099603"/>
          </a:xfrm>
        </p:grpSpPr>
        <p:grpSp>
          <p:nvGrpSpPr>
            <p:cNvPr id="246" name="íšḻîďê"/>
            <p:cNvGrpSpPr/>
            <p:nvPr userDrawn="1"/>
          </p:nvGrpSpPr>
          <p:grpSpPr>
            <a:xfrm>
              <a:off x="2558030" y="228446"/>
              <a:ext cx="2085857" cy="2099603"/>
              <a:chOff x="3551238" y="3067050"/>
              <a:chExt cx="722313" cy="727075"/>
            </a:xfrm>
          </p:grpSpPr>
          <p:sp>
            <p:nvSpPr>
              <p:cNvPr id="276"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7"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278"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9"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0"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1"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2"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3"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4"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5"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6"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7"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8"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9"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0"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1"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2"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3"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4"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5"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6"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7"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8"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9"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0"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1"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2"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3"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4"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5"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6"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7"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8"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9"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0"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1"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2"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3"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4"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5"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6"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7"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8"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9"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0"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1"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2"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3"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4"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5"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6"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7"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8"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9"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0"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1"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2"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3"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4"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5"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6"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7"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8"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9"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0"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1"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2"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3"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4"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5"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7" name="íşḷïḑe"/>
            <p:cNvGrpSpPr/>
            <p:nvPr userDrawn="1"/>
          </p:nvGrpSpPr>
          <p:grpSpPr>
            <a:xfrm>
              <a:off x="4894762" y="471192"/>
              <a:ext cx="4437911" cy="1614111"/>
              <a:chOff x="4412452" y="3106738"/>
              <a:chExt cx="2312689" cy="841148"/>
            </a:xfrm>
          </p:grpSpPr>
          <p:grpSp>
            <p:nvGrpSpPr>
              <p:cNvPr id="248" name="îṥľíḑé"/>
              <p:cNvGrpSpPr/>
              <p:nvPr/>
            </p:nvGrpSpPr>
            <p:grpSpPr>
              <a:xfrm>
                <a:off x="4422776" y="3106738"/>
                <a:ext cx="2293937" cy="617538"/>
                <a:chOff x="4422776" y="3106738"/>
                <a:chExt cx="2293937" cy="617538"/>
              </a:xfrm>
            </p:grpSpPr>
            <p:sp>
              <p:nvSpPr>
                <p:cNvPr id="265"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6"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7"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8"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9"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0"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1"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2"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3"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4"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5"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9" name="ïšľîḍê"/>
              <p:cNvGrpSpPr/>
              <p:nvPr/>
            </p:nvGrpSpPr>
            <p:grpSpPr>
              <a:xfrm>
                <a:off x="4412452" y="3781425"/>
                <a:ext cx="2312689" cy="166461"/>
                <a:chOff x="6986588" y="3521075"/>
                <a:chExt cx="1654176" cy="119063"/>
              </a:xfrm>
            </p:grpSpPr>
            <p:sp>
              <p:nvSpPr>
                <p:cNvPr id="250"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1"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2"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3"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4"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5"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6"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7"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8"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9"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0"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1"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2"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3"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4"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cxnSp>
        <p:nvCxnSpPr>
          <p:cNvPr id="4" name="直线连接符 3"/>
          <p:cNvCxnSpPr/>
          <p:nvPr userDrawn="1"/>
        </p:nvCxnSpPr>
        <p:spPr>
          <a:xfrm>
            <a:off x="0" y="1016000"/>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0" name="图片 109" descr="图片包含 天空, 户外, 建筑物, 日落&#10;&#10;描述已自动生成"/>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0000" b="99500" l="10000" r="98000">
                        <a14:foregroundMark x1="45583" y1="28625" x2="72750" y2="47875"/>
                        <a14:foregroundMark x1="72750" y1="47875" x2="79000" y2="48875"/>
                        <a14:foregroundMark x1="79000" y1="48875" x2="87083" y2="44750"/>
                        <a14:foregroundMark x1="87083" y1="44750" x2="89333" y2="42875"/>
                        <a14:foregroundMark x1="49697" y1="28104" x2="51500" y2="30625"/>
                        <a14:foregroundMark x1="46583" y1="23750" x2="49595" y2="27961"/>
                        <a14:foregroundMark x1="46917" y1="21000" x2="48333" y2="17125"/>
                        <a14:foregroundMark x1="62917" y1="48125" x2="65250" y2="51750"/>
                        <a14:foregroundMark x1="65250" y1="51750" x2="86750" y2="67750"/>
                        <a14:foregroundMark x1="94417" y1="36500" x2="92917" y2="90875"/>
                        <a14:foregroundMark x1="98000" y1="30875" x2="91667" y2="84250"/>
                        <a14:foregroundMark x1="91667" y1="84250" x2="91333" y2="85500"/>
                        <a14:foregroundMark x1="70000" y1="67000" x2="89333" y2="84250"/>
                        <a14:foregroundMark x1="89333" y1="84250" x2="89333" y2="84250"/>
                        <a14:foregroundMark x1="70500" y1="67000" x2="66333" y2="64125"/>
                        <a14:foregroundMark x1="66333" y1="64125" x2="59333" y2="53500"/>
                        <a14:foregroundMark x1="79333" y1="90625" x2="80167" y2="96250"/>
                        <a14:foregroundMark x1="80167" y1="96250" x2="85167" y2="96625"/>
                        <a14:foregroundMark x1="85167" y1="96625" x2="88083" y2="94625"/>
                        <a14:foregroundMark x1="88083" y1="94625" x2="88167" y2="94625"/>
                        <a14:foregroundMark x1="96750" y1="97500" x2="76750" y2="99500"/>
                        <a14:foregroundMark x1="77799" y1="89875" x2="77667" y2="86250"/>
                        <a14:foregroundMark x1="77984" y1="94938" x2="77927" y2="93375"/>
                        <a14:foregroundMark x1="78000" y1="95375" x2="78056" y2="96909"/>
                        <a14:foregroundMark x1="68667" y1="40875" x2="68417" y2="41125"/>
                        <a14:backgroundMark x1="77667" y1="89875" x2="77667" y2="93375"/>
                        <a14:backgroundMark x1="77833" y1="95625" x2="78167" y2="90625"/>
                        <a14:backgroundMark x1="78500" y1="96125" x2="79000" y2="90375"/>
                        <a14:backgroundMark x1="19833" y1="30625" x2="46417" y2="71000"/>
                        <a14:backgroundMark x1="46417" y1="71000" x2="46417" y2="71000"/>
                        <a14:backgroundMark x1="17000" y1="72500" x2="23583" y2="72625"/>
                        <a14:backgroundMark x1="23583" y1="72625" x2="37833" y2="71875"/>
                        <a14:backgroundMark x1="37833" y1="71875" x2="57167" y2="75375"/>
                        <a14:backgroundMark x1="61667" y1="37000" x2="62000" y2="37375"/>
                        <a14:backgroundMark x1="66667" y1="39375" x2="66917" y2="39750"/>
                        <a14:backgroundMark x1="50917" y1="27125" x2="51000" y2="27625"/>
                      </a14:backgroundRemoval>
                    </a14:imgEffect>
                    <a14:imgEffect>
                      <a14:brightnessContrast bright="72000"/>
                    </a14:imgEffect>
                    <a14:imgEffect>
                      <a14:colorTemperature colorTemp="9660"/>
                    </a14:imgEffect>
                    <a14:imgEffect>
                      <a14:saturation sat="111000"/>
                    </a14:imgEffect>
                  </a14:imgLayer>
                </a14:imgProps>
              </a:ext>
              <a:ext uri="{28A0092B-C50C-407E-A947-70E740481C1C}">
                <a14:useLocalDpi xmlns:a14="http://schemas.microsoft.com/office/drawing/2010/main" val="0"/>
              </a:ext>
            </a:extLst>
          </a:blip>
          <a:srcRect l="38743" t="8413"/>
          <a:stretch>
            <a:fillRect/>
          </a:stretch>
        </p:blipFill>
        <p:spPr>
          <a:xfrm flipH="1">
            <a:off x="1" y="60500"/>
            <a:ext cx="718958" cy="955500"/>
          </a:xfrm>
          <a:prstGeom prst="rect">
            <a:avLst/>
          </a:prstGeom>
        </p:spPr>
      </p:pic>
      <p:sp>
        <p:nvSpPr>
          <p:cNvPr id="113" name="图片占位符 4"/>
          <p:cNvSpPr>
            <a:spLocks noGrp="1"/>
          </p:cNvSpPr>
          <p:nvPr>
            <p:ph type="pic" sz="quarter" idx="10"/>
          </p:nvPr>
        </p:nvSpPr>
        <p:spPr>
          <a:xfrm>
            <a:off x="602459" y="1255713"/>
            <a:ext cx="2508647" cy="3084512"/>
          </a:xfrm>
        </p:spPr>
        <p:txBody>
          <a:bodyPr/>
          <a:lstStyle/>
          <a:p>
            <a:endParaRPr kumimoji="1" lang="zh-CN" altLang="en-US" dirty="0"/>
          </a:p>
        </p:txBody>
      </p:sp>
      <p:sp>
        <p:nvSpPr>
          <p:cNvPr id="120" name="图片占位符 4"/>
          <p:cNvSpPr>
            <a:spLocks noGrp="1"/>
          </p:cNvSpPr>
          <p:nvPr>
            <p:ph type="pic" sz="quarter" idx="11"/>
          </p:nvPr>
        </p:nvSpPr>
        <p:spPr>
          <a:xfrm>
            <a:off x="3317679" y="1255713"/>
            <a:ext cx="2508647" cy="3084512"/>
          </a:xfrm>
        </p:spPr>
        <p:txBody>
          <a:bodyPr/>
          <a:lstStyle/>
          <a:p>
            <a:endParaRPr kumimoji="1" lang="zh-CN" altLang="en-US" dirty="0"/>
          </a:p>
        </p:txBody>
      </p:sp>
      <p:sp>
        <p:nvSpPr>
          <p:cNvPr id="121" name="图片占位符 4"/>
          <p:cNvSpPr>
            <a:spLocks noGrp="1"/>
          </p:cNvSpPr>
          <p:nvPr>
            <p:ph type="pic" sz="quarter" idx="12"/>
          </p:nvPr>
        </p:nvSpPr>
        <p:spPr>
          <a:xfrm>
            <a:off x="6032898" y="1255713"/>
            <a:ext cx="2508647" cy="3084512"/>
          </a:xfrm>
        </p:spPr>
        <p:txBody>
          <a:bodyPr/>
          <a:lstStyle/>
          <a:p>
            <a:endParaRPr kumimoji="1"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四张照片">
    <p:spTree>
      <p:nvGrpSpPr>
        <p:cNvPr id="1" name=""/>
        <p:cNvGrpSpPr/>
        <p:nvPr/>
      </p:nvGrpSpPr>
      <p:grpSpPr>
        <a:xfrm>
          <a:off x="0" y="0"/>
          <a:ext cx="0" cy="0"/>
          <a:chOff x="0" y="0"/>
          <a:chExt cx="0" cy="0"/>
        </a:xfrm>
      </p:grpSpPr>
      <p:grpSp>
        <p:nvGrpSpPr>
          <p:cNvPr id="111" name="组合 110"/>
          <p:cNvGrpSpPr/>
          <p:nvPr userDrawn="1"/>
        </p:nvGrpSpPr>
        <p:grpSpPr>
          <a:xfrm flipH="1">
            <a:off x="3906252" y="4040440"/>
            <a:ext cx="603606" cy="2020022"/>
            <a:chOff x="803275" y="1324069"/>
            <a:chExt cx="804808" cy="2020022"/>
          </a:xfrm>
        </p:grpSpPr>
        <p:sp>
          <p:nvSpPr>
            <p:cNvPr id="112" name="矩形 111"/>
            <p:cNvSpPr/>
            <p:nvPr/>
          </p:nvSpPr>
          <p:spPr>
            <a:xfrm>
              <a:off x="803275" y="1324069"/>
              <a:ext cx="804808" cy="202002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cxnSp>
          <p:nvCxnSpPr>
            <p:cNvPr id="113" name="直线连接符 112"/>
            <p:cNvCxnSpPr/>
            <p:nvPr/>
          </p:nvCxnSpPr>
          <p:spPr>
            <a:xfrm>
              <a:off x="806746" y="1375471"/>
              <a:ext cx="684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直线连接符 116"/>
            <p:cNvCxnSpPr/>
            <p:nvPr/>
          </p:nvCxnSpPr>
          <p:spPr>
            <a:xfrm>
              <a:off x="806746" y="3293388"/>
              <a:ext cx="684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直线连接符 117"/>
            <p:cNvCxnSpPr/>
            <p:nvPr/>
          </p:nvCxnSpPr>
          <p:spPr>
            <a:xfrm>
              <a:off x="857416" y="1324069"/>
              <a:ext cx="0" cy="20200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9" name="组合 118"/>
          <p:cNvGrpSpPr/>
          <p:nvPr userDrawn="1"/>
        </p:nvGrpSpPr>
        <p:grpSpPr>
          <a:xfrm flipH="1">
            <a:off x="7949876" y="4040440"/>
            <a:ext cx="603606" cy="2020022"/>
            <a:chOff x="803275" y="1324069"/>
            <a:chExt cx="804808" cy="2020022"/>
          </a:xfrm>
        </p:grpSpPr>
        <p:sp>
          <p:nvSpPr>
            <p:cNvPr id="120" name="矩形 119"/>
            <p:cNvSpPr/>
            <p:nvPr/>
          </p:nvSpPr>
          <p:spPr>
            <a:xfrm>
              <a:off x="803275" y="1324069"/>
              <a:ext cx="804808" cy="202002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cxnSp>
          <p:nvCxnSpPr>
            <p:cNvPr id="121" name="直线连接符 120"/>
            <p:cNvCxnSpPr/>
            <p:nvPr/>
          </p:nvCxnSpPr>
          <p:spPr>
            <a:xfrm>
              <a:off x="806746" y="1375471"/>
              <a:ext cx="684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直线连接符 121"/>
            <p:cNvCxnSpPr/>
            <p:nvPr/>
          </p:nvCxnSpPr>
          <p:spPr>
            <a:xfrm>
              <a:off x="806746" y="3293388"/>
              <a:ext cx="684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直线连接符 122"/>
            <p:cNvCxnSpPr/>
            <p:nvPr/>
          </p:nvCxnSpPr>
          <p:spPr>
            <a:xfrm>
              <a:off x="857416" y="1324069"/>
              <a:ext cx="0" cy="20200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4" name="组合 123"/>
          <p:cNvGrpSpPr/>
          <p:nvPr userDrawn="1"/>
        </p:nvGrpSpPr>
        <p:grpSpPr>
          <a:xfrm>
            <a:off x="4640459" y="1324069"/>
            <a:ext cx="603606" cy="2020022"/>
            <a:chOff x="803275" y="1324069"/>
            <a:chExt cx="804808" cy="2020022"/>
          </a:xfrm>
        </p:grpSpPr>
        <p:sp>
          <p:nvSpPr>
            <p:cNvPr id="125" name="矩形 124"/>
            <p:cNvSpPr/>
            <p:nvPr/>
          </p:nvSpPr>
          <p:spPr>
            <a:xfrm>
              <a:off x="803275" y="1324069"/>
              <a:ext cx="804808" cy="202002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cxnSp>
          <p:nvCxnSpPr>
            <p:cNvPr id="126" name="直线连接符 125"/>
            <p:cNvCxnSpPr/>
            <p:nvPr/>
          </p:nvCxnSpPr>
          <p:spPr>
            <a:xfrm>
              <a:off x="806746" y="1375471"/>
              <a:ext cx="684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7" name="直线连接符 126"/>
            <p:cNvCxnSpPr/>
            <p:nvPr/>
          </p:nvCxnSpPr>
          <p:spPr>
            <a:xfrm>
              <a:off x="806746" y="3293388"/>
              <a:ext cx="684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8" name="直线连接符 127"/>
            <p:cNvCxnSpPr/>
            <p:nvPr/>
          </p:nvCxnSpPr>
          <p:spPr>
            <a:xfrm>
              <a:off x="857416" y="1324069"/>
              <a:ext cx="0" cy="20200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9" name="组合 128"/>
          <p:cNvGrpSpPr/>
          <p:nvPr userDrawn="1"/>
        </p:nvGrpSpPr>
        <p:grpSpPr>
          <a:xfrm>
            <a:off x="596544" y="1324069"/>
            <a:ext cx="603606" cy="2020022"/>
            <a:chOff x="803275" y="1324069"/>
            <a:chExt cx="804808" cy="2020022"/>
          </a:xfrm>
        </p:grpSpPr>
        <p:sp>
          <p:nvSpPr>
            <p:cNvPr id="130" name="矩形 129"/>
            <p:cNvSpPr/>
            <p:nvPr/>
          </p:nvSpPr>
          <p:spPr>
            <a:xfrm>
              <a:off x="803275" y="1324069"/>
              <a:ext cx="804808" cy="202002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endParaRPr>
            </a:p>
          </p:txBody>
        </p:sp>
        <p:cxnSp>
          <p:nvCxnSpPr>
            <p:cNvPr id="131" name="直线连接符 130"/>
            <p:cNvCxnSpPr/>
            <p:nvPr/>
          </p:nvCxnSpPr>
          <p:spPr>
            <a:xfrm>
              <a:off x="806746" y="1375471"/>
              <a:ext cx="684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2" name="直线连接符 131"/>
            <p:cNvCxnSpPr/>
            <p:nvPr/>
          </p:nvCxnSpPr>
          <p:spPr>
            <a:xfrm>
              <a:off x="806746" y="3293388"/>
              <a:ext cx="684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3" name="直线连接符 132"/>
            <p:cNvCxnSpPr/>
            <p:nvPr/>
          </p:nvCxnSpPr>
          <p:spPr>
            <a:xfrm>
              <a:off x="857416" y="1324069"/>
              <a:ext cx="0" cy="202002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a:xfrm>
            <a:off x="602457" y="393491"/>
            <a:ext cx="6728242" cy="663575"/>
          </a:xfrm>
        </p:spPr>
        <p:txBody>
          <a:bodyPr lIns="0"/>
          <a:lstStyle>
            <a:lvl1pPr>
              <a:defRPr b="1">
                <a:solidFill>
                  <a:schemeClr val="accent2"/>
                </a:solidFill>
              </a:defRPr>
            </a:lvl1pPr>
          </a:lstStyle>
          <a:p>
            <a:r>
              <a:rPr lang="zh-CN" altLang="en-US" dirty="0"/>
              <a:t>单击此处编辑母版标题样式</a:t>
            </a:r>
          </a:p>
        </p:txBody>
      </p:sp>
      <p:grpSp>
        <p:nvGrpSpPr>
          <p:cNvPr id="245" name="组合 244"/>
          <p:cNvGrpSpPr/>
          <p:nvPr userDrawn="1"/>
        </p:nvGrpSpPr>
        <p:grpSpPr>
          <a:xfrm>
            <a:off x="7421317" y="468793"/>
            <a:ext cx="1110428" cy="458860"/>
            <a:chOff x="2558030" y="228446"/>
            <a:chExt cx="6774643" cy="2099603"/>
          </a:xfrm>
        </p:grpSpPr>
        <p:grpSp>
          <p:nvGrpSpPr>
            <p:cNvPr id="246" name="íšḻîďê"/>
            <p:cNvGrpSpPr/>
            <p:nvPr userDrawn="1"/>
          </p:nvGrpSpPr>
          <p:grpSpPr>
            <a:xfrm>
              <a:off x="2558030" y="228446"/>
              <a:ext cx="2085857" cy="2099603"/>
              <a:chOff x="3551238" y="3067050"/>
              <a:chExt cx="722313" cy="727075"/>
            </a:xfrm>
          </p:grpSpPr>
          <p:sp>
            <p:nvSpPr>
              <p:cNvPr id="276" name="ïş1íḍê"/>
              <p:cNvSpPr/>
              <p:nvPr/>
            </p:nvSpPr>
            <p:spPr bwMode="auto">
              <a:xfrm>
                <a:off x="3575051" y="3087688"/>
                <a:ext cx="673100" cy="679450"/>
              </a:xfrm>
              <a:custGeom>
                <a:avLst/>
                <a:gdLst>
                  <a:gd name="T0" fmla="*/ 102 w 204"/>
                  <a:gd name="T1" fmla="*/ 0 h 204"/>
                  <a:gd name="T2" fmla="*/ 204 w 204"/>
                  <a:gd name="T3" fmla="*/ 102 h 204"/>
                  <a:gd name="T4" fmla="*/ 102 w 204"/>
                  <a:gd name="T5" fmla="*/ 204 h 204"/>
                  <a:gd name="T6" fmla="*/ 0 w 204"/>
                  <a:gd name="T7" fmla="*/ 102 h 204"/>
                  <a:gd name="T8" fmla="*/ 102 w 204"/>
                  <a:gd name="T9" fmla="*/ 0 h 204"/>
                  <a:gd name="T10" fmla="*/ 102 w 204"/>
                  <a:gd name="T11" fmla="*/ 25 h 204"/>
                  <a:gd name="T12" fmla="*/ 24 w 204"/>
                  <a:gd name="T13" fmla="*/ 103 h 204"/>
                  <a:gd name="T14" fmla="*/ 102 w 204"/>
                  <a:gd name="T15" fmla="*/ 181 h 204"/>
                  <a:gd name="T16" fmla="*/ 180 w 204"/>
                  <a:gd name="T17" fmla="*/ 103 h 204"/>
                  <a:gd name="T18" fmla="*/ 102 w 204"/>
                  <a:gd name="T19" fmla="*/ 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0"/>
                    </a:moveTo>
                    <a:cubicBezTo>
                      <a:pt x="159" y="0"/>
                      <a:pt x="204" y="46"/>
                      <a:pt x="204" y="102"/>
                    </a:cubicBezTo>
                    <a:cubicBezTo>
                      <a:pt x="204" y="158"/>
                      <a:pt x="159" y="204"/>
                      <a:pt x="102" y="204"/>
                    </a:cubicBezTo>
                    <a:cubicBezTo>
                      <a:pt x="46" y="204"/>
                      <a:pt x="0" y="158"/>
                      <a:pt x="0" y="102"/>
                    </a:cubicBezTo>
                    <a:cubicBezTo>
                      <a:pt x="0" y="46"/>
                      <a:pt x="46" y="0"/>
                      <a:pt x="102" y="0"/>
                    </a:cubicBezTo>
                    <a:close/>
                    <a:moveTo>
                      <a:pt x="102" y="25"/>
                    </a:moveTo>
                    <a:cubicBezTo>
                      <a:pt x="59" y="25"/>
                      <a:pt x="24" y="60"/>
                      <a:pt x="24" y="103"/>
                    </a:cubicBezTo>
                    <a:cubicBezTo>
                      <a:pt x="24" y="146"/>
                      <a:pt x="59" y="181"/>
                      <a:pt x="102" y="181"/>
                    </a:cubicBezTo>
                    <a:cubicBezTo>
                      <a:pt x="145" y="181"/>
                      <a:pt x="180" y="146"/>
                      <a:pt x="180" y="103"/>
                    </a:cubicBezTo>
                    <a:cubicBezTo>
                      <a:pt x="180" y="60"/>
                      <a:pt x="145" y="25"/>
                      <a:pt x="102" y="25"/>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7" name="íšḻïḍè"/>
              <p:cNvSpPr/>
              <p:nvPr/>
            </p:nvSpPr>
            <p:spPr bwMode="auto">
              <a:xfrm>
                <a:off x="3621088" y="3103563"/>
                <a:ext cx="584200" cy="203200"/>
              </a:xfrm>
              <a:custGeom>
                <a:avLst/>
                <a:gdLst>
                  <a:gd name="T0" fmla="*/ 8 w 177"/>
                  <a:gd name="T1" fmla="*/ 53 h 61"/>
                  <a:gd name="T2" fmla="*/ 0 w 177"/>
                  <a:gd name="T3" fmla="*/ 56 h 61"/>
                  <a:gd name="T4" fmla="*/ 5 w 177"/>
                  <a:gd name="T5" fmla="*/ 52 h 61"/>
                  <a:gd name="T6" fmla="*/ 4 w 177"/>
                  <a:gd name="T7" fmla="*/ 50 h 61"/>
                  <a:gd name="T8" fmla="*/ 5 w 177"/>
                  <a:gd name="T9" fmla="*/ 48 h 61"/>
                  <a:gd name="T10" fmla="*/ 10 w 177"/>
                  <a:gd name="T11" fmla="*/ 41 h 61"/>
                  <a:gd name="T12" fmla="*/ 17 w 177"/>
                  <a:gd name="T13" fmla="*/ 50 h 61"/>
                  <a:gd name="T14" fmla="*/ 14 w 177"/>
                  <a:gd name="T15" fmla="*/ 35 h 61"/>
                  <a:gd name="T16" fmla="*/ 23 w 177"/>
                  <a:gd name="T17" fmla="*/ 46 h 61"/>
                  <a:gd name="T18" fmla="*/ 31 w 177"/>
                  <a:gd name="T19" fmla="*/ 38 h 61"/>
                  <a:gd name="T20" fmla="*/ 29 w 177"/>
                  <a:gd name="T21" fmla="*/ 40 h 61"/>
                  <a:gd name="T22" fmla="*/ 18 w 177"/>
                  <a:gd name="T23" fmla="*/ 32 h 61"/>
                  <a:gd name="T24" fmla="*/ 19 w 177"/>
                  <a:gd name="T25" fmla="*/ 30 h 61"/>
                  <a:gd name="T26" fmla="*/ 21 w 177"/>
                  <a:gd name="T27" fmla="*/ 27 h 61"/>
                  <a:gd name="T28" fmla="*/ 41 w 177"/>
                  <a:gd name="T29" fmla="*/ 29 h 61"/>
                  <a:gd name="T30" fmla="*/ 43 w 177"/>
                  <a:gd name="T31" fmla="*/ 29 h 61"/>
                  <a:gd name="T32" fmla="*/ 35 w 177"/>
                  <a:gd name="T33" fmla="*/ 35 h 61"/>
                  <a:gd name="T34" fmla="*/ 31 w 177"/>
                  <a:gd name="T35" fmla="*/ 21 h 61"/>
                  <a:gd name="T36" fmla="*/ 46 w 177"/>
                  <a:gd name="T37" fmla="*/ 11 h 61"/>
                  <a:gd name="T38" fmla="*/ 47 w 177"/>
                  <a:gd name="T39" fmla="*/ 11 h 61"/>
                  <a:gd name="T40" fmla="*/ 47 w 177"/>
                  <a:gd name="T41" fmla="*/ 26 h 61"/>
                  <a:gd name="T42" fmla="*/ 39 w 177"/>
                  <a:gd name="T43" fmla="*/ 15 h 61"/>
                  <a:gd name="T44" fmla="*/ 72 w 177"/>
                  <a:gd name="T45" fmla="*/ 16 h 61"/>
                  <a:gd name="T46" fmla="*/ 71 w 177"/>
                  <a:gd name="T47" fmla="*/ 2 h 61"/>
                  <a:gd name="T48" fmla="*/ 65 w 177"/>
                  <a:gd name="T49" fmla="*/ 15 h 61"/>
                  <a:gd name="T50" fmla="*/ 64 w 177"/>
                  <a:gd name="T51" fmla="*/ 4 h 61"/>
                  <a:gd name="T52" fmla="*/ 84 w 177"/>
                  <a:gd name="T53" fmla="*/ 1 h 61"/>
                  <a:gd name="T54" fmla="*/ 84 w 177"/>
                  <a:gd name="T55" fmla="*/ 1 h 61"/>
                  <a:gd name="T56" fmla="*/ 78 w 177"/>
                  <a:gd name="T57" fmla="*/ 16 h 61"/>
                  <a:gd name="T58" fmla="*/ 77 w 177"/>
                  <a:gd name="T59" fmla="*/ 15 h 61"/>
                  <a:gd name="T60" fmla="*/ 90 w 177"/>
                  <a:gd name="T61" fmla="*/ 1 h 61"/>
                  <a:gd name="T62" fmla="*/ 94 w 177"/>
                  <a:gd name="T63" fmla="*/ 15 h 61"/>
                  <a:gd name="T64" fmla="*/ 92 w 177"/>
                  <a:gd name="T65" fmla="*/ 15 h 61"/>
                  <a:gd name="T66" fmla="*/ 113 w 177"/>
                  <a:gd name="T67" fmla="*/ 3 h 61"/>
                  <a:gd name="T68" fmla="*/ 102 w 177"/>
                  <a:gd name="T69" fmla="*/ 2 h 61"/>
                  <a:gd name="T70" fmla="*/ 105 w 177"/>
                  <a:gd name="T71" fmla="*/ 14 h 61"/>
                  <a:gd name="T72" fmla="*/ 117 w 177"/>
                  <a:gd name="T73" fmla="*/ 5 h 61"/>
                  <a:gd name="T74" fmla="*/ 122 w 177"/>
                  <a:gd name="T75" fmla="*/ 19 h 61"/>
                  <a:gd name="T76" fmla="*/ 119 w 177"/>
                  <a:gd name="T77" fmla="*/ 13 h 61"/>
                  <a:gd name="T78" fmla="*/ 121 w 177"/>
                  <a:gd name="T79" fmla="*/ 12 h 61"/>
                  <a:gd name="T80" fmla="*/ 124 w 177"/>
                  <a:gd name="T81" fmla="*/ 10 h 61"/>
                  <a:gd name="T82" fmla="*/ 131 w 177"/>
                  <a:gd name="T83" fmla="*/ 26 h 61"/>
                  <a:gd name="T84" fmla="*/ 126 w 177"/>
                  <a:gd name="T85" fmla="*/ 23 h 61"/>
                  <a:gd name="T86" fmla="*/ 124 w 177"/>
                  <a:gd name="T87" fmla="*/ 23 h 61"/>
                  <a:gd name="T88" fmla="*/ 137 w 177"/>
                  <a:gd name="T89" fmla="*/ 14 h 61"/>
                  <a:gd name="T90" fmla="*/ 133 w 177"/>
                  <a:gd name="T91" fmla="*/ 11 h 61"/>
                  <a:gd name="T92" fmla="*/ 137 w 177"/>
                  <a:gd name="T93" fmla="*/ 32 h 61"/>
                  <a:gd name="T94" fmla="*/ 137 w 177"/>
                  <a:gd name="T95" fmla="*/ 32 h 61"/>
                  <a:gd name="T96" fmla="*/ 145 w 177"/>
                  <a:gd name="T97" fmla="*/ 19 h 61"/>
                  <a:gd name="T98" fmla="*/ 146 w 177"/>
                  <a:gd name="T99" fmla="*/ 19 h 61"/>
                  <a:gd name="T100" fmla="*/ 159 w 177"/>
                  <a:gd name="T101" fmla="*/ 31 h 61"/>
                  <a:gd name="T102" fmla="*/ 149 w 177"/>
                  <a:gd name="T103" fmla="*/ 42 h 61"/>
                  <a:gd name="T104" fmla="*/ 155 w 177"/>
                  <a:gd name="T105" fmla="*/ 27 h 61"/>
                  <a:gd name="T106" fmla="*/ 166 w 177"/>
                  <a:gd name="T107" fmla="*/ 40 h 61"/>
                  <a:gd name="T108" fmla="*/ 160 w 177"/>
                  <a:gd name="T109" fmla="*/ 37 h 61"/>
                  <a:gd name="T110" fmla="*/ 153 w 177"/>
                  <a:gd name="T111" fmla="*/ 46 h 61"/>
                  <a:gd name="T112" fmla="*/ 177 w 177"/>
                  <a:gd name="T113" fmla="*/ 55 h 61"/>
                  <a:gd name="T114" fmla="*/ 162 w 177"/>
                  <a:gd name="T115" fmla="*/ 60 h 61"/>
                  <a:gd name="T116" fmla="*/ 165 w 177"/>
                  <a:gd name="T117" fmla="*/ 55 h 61"/>
                  <a:gd name="T118" fmla="*/ 173 w 177"/>
                  <a:gd name="T1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61">
                    <a:moveTo>
                      <a:pt x="6" y="46"/>
                    </a:moveTo>
                    <a:cubicBezTo>
                      <a:pt x="6" y="46"/>
                      <a:pt x="6" y="46"/>
                      <a:pt x="6" y="46"/>
                    </a:cubicBezTo>
                    <a:cubicBezTo>
                      <a:pt x="6" y="46"/>
                      <a:pt x="6" y="46"/>
                      <a:pt x="6" y="46"/>
                    </a:cubicBezTo>
                    <a:cubicBezTo>
                      <a:pt x="6" y="46"/>
                      <a:pt x="6" y="47"/>
                      <a:pt x="6" y="47"/>
                    </a:cubicBezTo>
                    <a:cubicBezTo>
                      <a:pt x="6" y="47"/>
                      <a:pt x="6" y="47"/>
                      <a:pt x="6" y="47"/>
                    </a:cubicBezTo>
                    <a:cubicBezTo>
                      <a:pt x="17" y="57"/>
                      <a:pt x="17" y="57"/>
                      <a:pt x="17" y="57"/>
                    </a:cubicBezTo>
                    <a:cubicBezTo>
                      <a:pt x="17" y="57"/>
                      <a:pt x="17" y="57"/>
                      <a:pt x="17" y="57"/>
                    </a:cubicBezTo>
                    <a:cubicBezTo>
                      <a:pt x="8" y="53"/>
                      <a:pt x="8" y="53"/>
                      <a:pt x="8" y="53"/>
                    </a:cubicBezTo>
                    <a:cubicBezTo>
                      <a:pt x="8" y="54"/>
                      <a:pt x="8" y="54"/>
                      <a:pt x="8" y="54"/>
                    </a:cubicBezTo>
                    <a:cubicBezTo>
                      <a:pt x="15" y="60"/>
                      <a:pt x="15" y="60"/>
                      <a:pt x="15" y="60"/>
                    </a:cubicBezTo>
                    <a:cubicBezTo>
                      <a:pt x="15" y="61"/>
                      <a:pt x="15" y="61"/>
                      <a:pt x="15" y="61"/>
                    </a:cubicBezTo>
                    <a:cubicBezTo>
                      <a:pt x="1" y="55"/>
                      <a:pt x="1" y="55"/>
                      <a:pt x="1" y="55"/>
                    </a:cubicBezTo>
                    <a:cubicBezTo>
                      <a:pt x="1" y="55"/>
                      <a:pt x="1" y="55"/>
                      <a:pt x="1" y="55"/>
                    </a:cubicBezTo>
                    <a:cubicBezTo>
                      <a:pt x="1" y="55"/>
                      <a:pt x="1" y="55"/>
                      <a:pt x="1" y="55"/>
                    </a:cubicBezTo>
                    <a:cubicBezTo>
                      <a:pt x="0" y="56"/>
                      <a:pt x="0" y="56"/>
                      <a:pt x="0" y="56"/>
                    </a:cubicBezTo>
                    <a:cubicBezTo>
                      <a:pt x="0" y="56"/>
                      <a:pt x="0" y="56"/>
                      <a:pt x="0" y="56"/>
                    </a:cubicBezTo>
                    <a:cubicBezTo>
                      <a:pt x="2" y="53"/>
                      <a:pt x="2" y="53"/>
                      <a:pt x="2" y="53"/>
                    </a:cubicBezTo>
                    <a:cubicBezTo>
                      <a:pt x="2" y="53"/>
                      <a:pt x="2" y="53"/>
                      <a:pt x="2" y="53"/>
                    </a:cubicBezTo>
                    <a:cubicBezTo>
                      <a:pt x="2" y="53"/>
                      <a:pt x="2" y="53"/>
                      <a:pt x="2" y="53"/>
                    </a:cubicBezTo>
                    <a:cubicBezTo>
                      <a:pt x="2" y="53"/>
                      <a:pt x="2" y="54"/>
                      <a:pt x="2" y="54"/>
                    </a:cubicBezTo>
                    <a:cubicBezTo>
                      <a:pt x="2" y="54"/>
                      <a:pt x="2" y="54"/>
                      <a:pt x="2" y="54"/>
                    </a:cubicBezTo>
                    <a:cubicBezTo>
                      <a:pt x="11" y="58"/>
                      <a:pt x="11" y="58"/>
                      <a:pt x="11" y="58"/>
                    </a:cubicBezTo>
                    <a:cubicBezTo>
                      <a:pt x="12" y="58"/>
                      <a:pt x="12" y="58"/>
                      <a:pt x="12" y="58"/>
                    </a:cubicBezTo>
                    <a:cubicBezTo>
                      <a:pt x="5" y="52"/>
                      <a:pt x="5" y="52"/>
                      <a:pt x="5" y="52"/>
                    </a:cubicBezTo>
                    <a:cubicBezTo>
                      <a:pt x="4" y="52"/>
                      <a:pt x="4" y="52"/>
                      <a:pt x="4" y="52"/>
                    </a:cubicBezTo>
                    <a:cubicBezTo>
                      <a:pt x="3" y="52"/>
                      <a:pt x="3" y="52"/>
                      <a:pt x="3" y="52"/>
                    </a:cubicBezTo>
                    <a:cubicBezTo>
                      <a:pt x="3" y="52"/>
                      <a:pt x="3" y="52"/>
                      <a:pt x="3" y="52"/>
                    </a:cubicBezTo>
                    <a:cubicBezTo>
                      <a:pt x="3" y="52"/>
                      <a:pt x="3" y="52"/>
                      <a:pt x="3" y="52"/>
                    </a:cubicBezTo>
                    <a:cubicBezTo>
                      <a:pt x="2" y="52"/>
                      <a:pt x="2" y="52"/>
                      <a:pt x="2" y="52"/>
                    </a:cubicBezTo>
                    <a:cubicBezTo>
                      <a:pt x="4" y="49"/>
                      <a:pt x="4" y="49"/>
                      <a:pt x="4" y="49"/>
                    </a:cubicBezTo>
                    <a:cubicBezTo>
                      <a:pt x="4" y="49"/>
                      <a:pt x="4" y="49"/>
                      <a:pt x="4" y="49"/>
                    </a:cubicBezTo>
                    <a:cubicBezTo>
                      <a:pt x="4" y="50"/>
                      <a:pt x="4" y="50"/>
                      <a:pt x="4" y="50"/>
                    </a:cubicBezTo>
                    <a:cubicBezTo>
                      <a:pt x="4" y="50"/>
                      <a:pt x="4" y="50"/>
                      <a:pt x="4" y="50"/>
                    </a:cubicBezTo>
                    <a:cubicBezTo>
                      <a:pt x="4" y="50"/>
                      <a:pt x="4" y="50"/>
                      <a:pt x="4" y="51"/>
                    </a:cubicBezTo>
                    <a:cubicBezTo>
                      <a:pt x="13" y="54"/>
                      <a:pt x="13" y="54"/>
                      <a:pt x="13" y="54"/>
                    </a:cubicBezTo>
                    <a:cubicBezTo>
                      <a:pt x="13" y="54"/>
                      <a:pt x="13" y="54"/>
                      <a:pt x="13" y="54"/>
                    </a:cubicBezTo>
                    <a:cubicBezTo>
                      <a:pt x="6" y="48"/>
                      <a:pt x="6" y="48"/>
                      <a:pt x="6" y="48"/>
                    </a:cubicBezTo>
                    <a:cubicBezTo>
                      <a:pt x="6" y="48"/>
                      <a:pt x="6" y="48"/>
                      <a:pt x="5" y="48"/>
                    </a:cubicBezTo>
                    <a:cubicBezTo>
                      <a:pt x="5" y="48"/>
                      <a:pt x="5" y="48"/>
                      <a:pt x="5" y="48"/>
                    </a:cubicBezTo>
                    <a:cubicBezTo>
                      <a:pt x="5" y="48"/>
                      <a:pt x="5" y="48"/>
                      <a:pt x="5" y="48"/>
                    </a:cubicBezTo>
                    <a:cubicBezTo>
                      <a:pt x="4" y="48"/>
                      <a:pt x="4" y="48"/>
                      <a:pt x="4" y="48"/>
                    </a:cubicBezTo>
                    <a:cubicBezTo>
                      <a:pt x="6" y="46"/>
                      <a:pt x="6" y="46"/>
                      <a:pt x="6" y="46"/>
                    </a:cubicBezTo>
                    <a:close/>
                    <a:moveTo>
                      <a:pt x="22" y="48"/>
                    </a:moveTo>
                    <a:cubicBezTo>
                      <a:pt x="22" y="49"/>
                      <a:pt x="21" y="49"/>
                      <a:pt x="21" y="49"/>
                    </a:cubicBezTo>
                    <a:cubicBezTo>
                      <a:pt x="20" y="50"/>
                      <a:pt x="19" y="49"/>
                      <a:pt x="18" y="48"/>
                    </a:cubicBezTo>
                    <a:cubicBezTo>
                      <a:pt x="10" y="42"/>
                      <a:pt x="10" y="42"/>
                      <a:pt x="10" y="42"/>
                    </a:cubicBezTo>
                    <a:cubicBezTo>
                      <a:pt x="10" y="42"/>
                      <a:pt x="10" y="41"/>
                      <a:pt x="10" y="41"/>
                    </a:cubicBezTo>
                    <a:cubicBezTo>
                      <a:pt x="10" y="41"/>
                      <a:pt x="10" y="41"/>
                      <a:pt x="10" y="41"/>
                    </a:cubicBezTo>
                    <a:cubicBezTo>
                      <a:pt x="10" y="40"/>
                      <a:pt x="10" y="40"/>
                      <a:pt x="10" y="40"/>
                    </a:cubicBezTo>
                    <a:cubicBezTo>
                      <a:pt x="10" y="40"/>
                      <a:pt x="10" y="40"/>
                      <a:pt x="10" y="40"/>
                    </a:cubicBezTo>
                    <a:cubicBezTo>
                      <a:pt x="7" y="43"/>
                      <a:pt x="7" y="43"/>
                      <a:pt x="7" y="43"/>
                    </a:cubicBezTo>
                    <a:cubicBezTo>
                      <a:pt x="8" y="43"/>
                      <a:pt x="8" y="43"/>
                      <a:pt x="8" y="43"/>
                    </a:cubicBezTo>
                    <a:cubicBezTo>
                      <a:pt x="8" y="43"/>
                      <a:pt x="8" y="43"/>
                      <a:pt x="8" y="43"/>
                    </a:cubicBezTo>
                    <a:cubicBezTo>
                      <a:pt x="8" y="43"/>
                      <a:pt x="8" y="43"/>
                      <a:pt x="8" y="43"/>
                    </a:cubicBezTo>
                    <a:cubicBezTo>
                      <a:pt x="9" y="43"/>
                      <a:pt x="9" y="43"/>
                      <a:pt x="9" y="43"/>
                    </a:cubicBezTo>
                    <a:cubicBezTo>
                      <a:pt x="17" y="50"/>
                      <a:pt x="17" y="50"/>
                      <a:pt x="17" y="50"/>
                    </a:cubicBezTo>
                    <a:cubicBezTo>
                      <a:pt x="18" y="50"/>
                      <a:pt x="19" y="51"/>
                      <a:pt x="20" y="50"/>
                    </a:cubicBezTo>
                    <a:cubicBezTo>
                      <a:pt x="21" y="50"/>
                      <a:pt x="22" y="50"/>
                      <a:pt x="23" y="49"/>
                    </a:cubicBezTo>
                    <a:cubicBezTo>
                      <a:pt x="24" y="48"/>
                      <a:pt x="24" y="47"/>
                      <a:pt x="24" y="46"/>
                    </a:cubicBezTo>
                    <a:cubicBezTo>
                      <a:pt x="24" y="45"/>
                      <a:pt x="23" y="44"/>
                      <a:pt x="22" y="43"/>
                    </a:cubicBezTo>
                    <a:cubicBezTo>
                      <a:pt x="14" y="36"/>
                      <a:pt x="14" y="36"/>
                      <a:pt x="14" y="36"/>
                    </a:cubicBezTo>
                    <a:cubicBezTo>
                      <a:pt x="14" y="36"/>
                      <a:pt x="14" y="36"/>
                      <a:pt x="14" y="36"/>
                    </a:cubicBezTo>
                    <a:cubicBezTo>
                      <a:pt x="14" y="36"/>
                      <a:pt x="14" y="36"/>
                      <a:pt x="14" y="35"/>
                    </a:cubicBezTo>
                    <a:cubicBezTo>
                      <a:pt x="14" y="35"/>
                      <a:pt x="14" y="35"/>
                      <a:pt x="14" y="35"/>
                    </a:cubicBezTo>
                    <a:cubicBezTo>
                      <a:pt x="14" y="35"/>
                      <a:pt x="14" y="35"/>
                      <a:pt x="14" y="35"/>
                    </a:cubicBezTo>
                    <a:cubicBezTo>
                      <a:pt x="12" y="37"/>
                      <a:pt x="12" y="37"/>
                      <a:pt x="12" y="37"/>
                    </a:cubicBezTo>
                    <a:cubicBezTo>
                      <a:pt x="12" y="38"/>
                      <a:pt x="12" y="38"/>
                      <a:pt x="12" y="38"/>
                    </a:cubicBezTo>
                    <a:cubicBezTo>
                      <a:pt x="13" y="37"/>
                      <a:pt x="13" y="37"/>
                      <a:pt x="13" y="37"/>
                    </a:cubicBezTo>
                    <a:cubicBezTo>
                      <a:pt x="13" y="37"/>
                      <a:pt x="13" y="37"/>
                      <a:pt x="13" y="37"/>
                    </a:cubicBezTo>
                    <a:cubicBezTo>
                      <a:pt x="13" y="37"/>
                      <a:pt x="14" y="37"/>
                      <a:pt x="14" y="37"/>
                    </a:cubicBezTo>
                    <a:cubicBezTo>
                      <a:pt x="22" y="44"/>
                      <a:pt x="22" y="44"/>
                      <a:pt x="22" y="44"/>
                    </a:cubicBezTo>
                    <a:cubicBezTo>
                      <a:pt x="23" y="44"/>
                      <a:pt x="23" y="45"/>
                      <a:pt x="23" y="46"/>
                    </a:cubicBezTo>
                    <a:cubicBezTo>
                      <a:pt x="23" y="47"/>
                      <a:pt x="23" y="47"/>
                      <a:pt x="22" y="48"/>
                    </a:cubicBezTo>
                    <a:close/>
                    <a:moveTo>
                      <a:pt x="33" y="36"/>
                    </a:moveTo>
                    <a:cubicBezTo>
                      <a:pt x="33" y="36"/>
                      <a:pt x="33" y="36"/>
                      <a:pt x="33" y="36"/>
                    </a:cubicBezTo>
                    <a:cubicBezTo>
                      <a:pt x="33" y="36"/>
                      <a:pt x="34" y="36"/>
                      <a:pt x="34" y="36"/>
                    </a:cubicBezTo>
                    <a:cubicBezTo>
                      <a:pt x="34" y="35"/>
                      <a:pt x="34" y="35"/>
                      <a:pt x="34" y="35"/>
                    </a:cubicBezTo>
                    <a:cubicBezTo>
                      <a:pt x="35" y="36"/>
                      <a:pt x="35" y="36"/>
                      <a:pt x="35" y="36"/>
                    </a:cubicBezTo>
                    <a:cubicBezTo>
                      <a:pt x="32" y="39"/>
                      <a:pt x="32" y="39"/>
                      <a:pt x="32" y="39"/>
                    </a:cubicBezTo>
                    <a:cubicBezTo>
                      <a:pt x="31" y="38"/>
                      <a:pt x="31" y="38"/>
                      <a:pt x="31" y="38"/>
                    </a:cubicBezTo>
                    <a:cubicBezTo>
                      <a:pt x="32" y="38"/>
                      <a:pt x="32" y="38"/>
                      <a:pt x="32" y="38"/>
                    </a:cubicBezTo>
                    <a:cubicBezTo>
                      <a:pt x="32" y="38"/>
                      <a:pt x="32" y="37"/>
                      <a:pt x="32" y="37"/>
                    </a:cubicBezTo>
                    <a:cubicBezTo>
                      <a:pt x="32" y="37"/>
                      <a:pt x="32" y="37"/>
                      <a:pt x="32" y="37"/>
                    </a:cubicBezTo>
                    <a:cubicBezTo>
                      <a:pt x="27" y="32"/>
                      <a:pt x="27" y="32"/>
                      <a:pt x="27" y="32"/>
                    </a:cubicBezTo>
                    <a:cubicBezTo>
                      <a:pt x="23" y="36"/>
                      <a:pt x="23" y="36"/>
                      <a:pt x="23" y="36"/>
                    </a:cubicBezTo>
                    <a:cubicBezTo>
                      <a:pt x="28" y="40"/>
                      <a:pt x="28" y="40"/>
                      <a:pt x="28" y="40"/>
                    </a:cubicBezTo>
                    <a:cubicBezTo>
                      <a:pt x="28" y="41"/>
                      <a:pt x="28" y="41"/>
                      <a:pt x="28" y="41"/>
                    </a:cubicBezTo>
                    <a:cubicBezTo>
                      <a:pt x="28" y="41"/>
                      <a:pt x="29" y="41"/>
                      <a:pt x="29" y="40"/>
                    </a:cubicBezTo>
                    <a:cubicBezTo>
                      <a:pt x="29" y="40"/>
                      <a:pt x="29" y="40"/>
                      <a:pt x="29" y="40"/>
                    </a:cubicBezTo>
                    <a:cubicBezTo>
                      <a:pt x="30" y="41"/>
                      <a:pt x="30" y="41"/>
                      <a:pt x="30" y="41"/>
                    </a:cubicBezTo>
                    <a:cubicBezTo>
                      <a:pt x="27" y="43"/>
                      <a:pt x="27" y="43"/>
                      <a:pt x="27" y="43"/>
                    </a:cubicBezTo>
                    <a:cubicBezTo>
                      <a:pt x="26" y="43"/>
                      <a:pt x="26" y="43"/>
                      <a:pt x="26" y="43"/>
                    </a:cubicBezTo>
                    <a:cubicBezTo>
                      <a:pt x="27" y="43"/>
                      <a:pt x="27" y="43"/>
                      <a:pt x="27" y="43"/>
                    </a:cubicBezTo>
                    <a:cubicBezTo>
                      <a:pt x="27" y="42"/>
                      <a:pt x="27" y="42"/>
                      <a:pt x="27" y="42"/>
                    </a:cubicBezTo>
                    <a:cubicBezTo>
                      <a:pt x="27" y="42"/>
                      <a:pt x="27" y="42"/>
                      <a:pt x="27" y="41"/>
                    </a:cubicBezTo>
                    <a:cubicBezTo>
                      <a:pt x="18" y="32"/>
                      <a:pt x="18" y="32"/>
                      <a:pt x="18" y="32"/>
                    </a:cubicBezTo>
                    <a:cubicBezTo>
                      <a:pt x="18" y="32"/>
                      <a:pt x="17" y="32"/>
                      <a:pt x="17" y="32"/>
                    </a:cubicBezTo>
                    <a:cubicBezTo>
                      <a:pt x="17" y="32"/>
                      <a:pt x="17" y="32"/>
                      <a:pt x="17" y="32"/>
                    </a:cubicBezTo>
                    <a:cubicBezTo>
                      <a:pt x="16" y="32"/>
                      <a:pt x="16" y="32"/>
                      <a:pt x="16" y="32"/>
                    </a:cubicBezTo>
                    <a:cubicBezTo>
                      <a:pt x="16" y="32"/>
                      <a:pt x="16" y="32"/>
                      <a:pt x="16" y="32"/>
                    </a:cubicBezTo>
                    <a:cubicBezTo>
                      <a:pt x="19" y="29"/>
                      <a:pt x="19" y="29"/>
                      <a:pt x="19" y="29"/>
                    </a:cubicBezTo>
                    <a:cubicBezTo>
                      <a:pt x="19" y="29"/>
                      <a:pt x="19" y="29"/>
                      <a:pt x="19" y="29"/>
                    </a:cubicBezTo>
                    <a:cubicBezTo>
                      <a:pt x="19" y="30"/>
                      <a:pt x="19" y="30"/>
                      <a:pt x="19" y="30"/>
                    </a:cubicBezTo>
                    <a:cubicBezTo>
                      <a:pt x="19" y="30"/>
                      <a:pt x="19" y="30"/>
                      <a:pt x="19" y="30"/>
                    </a:cubicBezTo>
                    <a:cubicBezTo>
                      <a:pt x="19" y="30"/>
                      <a:pt x="19" y="31"/>
                      <a:pt x="19" y="31"/>
                    </a:cubicBezTo>
                    <a:cubicBezTo>
                      <a:pt x="23" y="35"/>
                      <a:pt x="23" y="35"/>
                      <a:pt x="23" y="35"/>
                    </a:cubicBezTo>
                    <a:cubicBezTo>
                      <a:pt x="27" y="31"/>
                      <a:pt x="27" y="31"/>
                      <a:pt x="27" y="31"/>
                    </a:cubicBezTo>
                    <a:cubicBezTo>
                      <a:pt x="23" y="27"/>
                      <a:pt x="23" y="27"/>
                      <a:pt x="23" y="27"/>
                    </a:cubicBezTo>
                    <a:cubicBezTo>
                      <a:pt x="23" y="27"/>
                      <a:pt x="22" y="27"/>
                      <a:pt x="22" y="27"/>
                    </a:cubicBezTo>
                    <a:cubicBezTo>
                      <a:pt x="22" y="27"/>
                      <a:pt x="22" y="27"/>
                      <a:pt x="22" y="27"/>
                    </a:cubicBezTo>
                    <a:cubicBezTo>
                      <a:pt x="21" y="27"/>
                      <a:pt x="21" y="27"/>
                      <a:pt x="21" y="27"/>
                    </a:cubicBezTo>
                    <a:cubicBezTo>
                      <a:pt x="21" y="27"/>
                      <a:pt x="21" y="27"/>
                      <a:pt x="21" y="27"/>
                    </a:cubicBezTo>
                    <a:cubicBezTo>
                      <a:pt x="24" y="24"/>
                      <a:pt x="24" y="24"/>
                      <a:pt x="24" y="24"/>
                    </a:cubicBezTo>
                    <a:cubicBezTo>
                      <a:pt x="24" y="25"/>
                      <a:pt x="24" y="25"/>
                      <a:pt x="24" y="25"/>
                    </a:cubicBezTo>
                    <a:cubicBezTo>
                      <a:pt x="24" y="25"/>
                      <a:pt x="24" y="25"/>
                      <a:pt x="24" y="25"/>
                    </a:cubicBezTo>
                    <a:cubicBezTo>
                      <a:pt x="24" y="25"/>
                      <a:pt x="24" y="25"/>
                      <a:pt x="24" y="26"/>
                    </a:cubicBezTo>
                    <a:cubicBezTo>
                      <a:pt x="24" y="26"/>
                      <a:pt x="24" y="26"/>
                      <a:pt x="24" y="26"/>
                    </a:cubicBezTo>
                    <a:cubicBezTo>
                      <a:pt x="33" y="36"/>
                      <a:pt x="33" y="36"/>
                      <a:pt x="33" y="36"/>
                    </a:cubicBezTo>
                    <a:close/>
                    <a:moveTo>
                      <a:pt x="38" y="26"/>
                    </a:moveTo>
                    <a:cubicBezTo>
                      <a:pt x="41" y="29"/>
                      <a:pt x="41" y="29"/>
                      <a:pt x="41" y="29"/>
                    </a:cubicBezTo>
                    <a:cubicBezTo>
                      <a:pt x="41" y="29"/>
                      <a:pt x="41" y="30"/>
                      <a:pt x="41" y="30"/>
                    </a:cubicBezTo>
                    <a:cubicBezTo>
                      <a:pt x="41" y="30"/>
                      <a:pt x="41" y="30"/>
                      <a:pt x="41" y="30"/>
                    </a:cubicBezTo>
                    <a:cubicBezTo>
                      <a:pt x="41" y="31"/>
                      <a:pt x="41" y="31"/>
                      <a:pt x="41" y="31"/>
                    </a:cubicBezTo>
                    <a:cubicBezTo>
                      <a:pt x="41" y="31"/>
                      <a:pt x="41" y="31"/>
                      <a:pt x="41" y="31"/>
                    </a:cubicBezTo>
                    <a:cubicBezTo>
                      <a:pt x="44" y="29"/>
                      <a:pt x="44" y="29"/>
                      <a:pt x="44" y="29"/>
                    </a:cubicBezTo>
                    <a:cubicBezTo>
                      <a:pt x="44" y="28"/>
                      <a:pt x="44" y="28"/>
                      <a:pt x="44" y="28"/>
                    </a:cubicBezTo>
                    <a:cubicBezTo>
                      <a:pt x="44" y="29"/>
                      <a:pt x="44" y="29"/>
                      <a:pt x="44" y="29"/>
                    </a:cubicBezTo>
                    <a:cubicBezTo>
                      <a:pt x="43" y="29"/>
                      <a:pt x="43" y="29"/>
                      <a:pt x="43" y="29"/>
                    </a:cubicBezTo>
                    <a:cubicBezTo>
                      <a:pt x="43" y="29"/>
                      <a:pt x="42" y="29"/>
                      <a:pt x="42" y="28"/>
                    </a:cubicBezTo>
                    <a:cubicBezTo>
                      <a:pt x="31" y="18"/>
                      <a:pt x="31" y="18"/>
                      <a:pt x="31" y="18"/>
                    </a:cubicBezTo>
                    <a:cubicBezTo>
                      <a:pt x="30" y="20"/>
                      <a:pt x="30" y="20"/>
                      <a:pt x="30" y="20"/>
                    </a:cubicBezTo>
                    <a:cubicBezTo>
                      <a:pt x="35" y="33"/>
                      <a:pt x="35" y="33"/>
                      <a:pt x="35" y="33"/>
                    </a:cubicBezTo>
                    <a:cubicBezTo>
                      <a:pt x="35" y="33"/>
                      <a:pt x="35" y="34"/>
                      <a:pt x="35" y="34"/>
                    </a:cubicBezTo>
                    <a:cubicBezTo>
                      <a:pt x="35" y="34"/>
                      <a:pt x="35" y="34"/>
                      <a:pt x="35" y="35"/>
                    </a:cubicBezTo>
                    <a:cubicBezTo>
                      <a:pt x="35" y="35"/>
                      <a:pt x="35" y="35"/>
                      <a:pt x="35" y="35"/>
                    </a:cubicBezTo>
                    <a:cubicBezTo>
                      <a:pt x="35" y="35"/>
                      <a:pt x="35" y="35"/>
                      <a:pt x="35" y="35"/>
                    </a:cubicBezTo>
                    <a:cubicBezTo>
                      <a:pt x="38" y="33"/>
                      <a:pt x="38" y="33"/>
                      <a:pt x="38" y="33"/>
                    </a:cubicBezTo>
                    <a:cubicBezTo>
                      <a:pt x="38" y="33"/>
                      <a:pt x="38" y="33"/>
                      <a:pt x="38" y="33"/>
                    </a:cubicBezTo>
                    <a:cubicBezTo>
                      <a:pt x="37" y="33"/>
                      <a:pt x="37" y="33"/>
                      <a:pt x="37" y="33"/>
                    </a:cubicBezTo>
                    <a:cubicBezTo>
                      <a:pt x="37" y="33"/>
                      <a:pt x="37" y="33"/>
                      <a:pt x="36" y="33"/>
                    </a:cubicBezTo>
                    <a:cubicBezTo>
                      <a:pt x="36" y="33"/>
                      <a:pt x="36" y="32"/>
                      <a:pt x="36" y="32"/>
                    </a:cubicBezTo>
                    <a:cubicBezTo>
                      <a:pt x="34" y="29"/>
                      <a:pt x="34" y="29"/>
                      <a:pt x="34" y="29"/>
                    </a:cubicBezTo>
                    <a:cubicBezTo>
                      <a:pt x="38" y="26"/>
                      <a:pt x="38" y="26"/>
                      <a:pt x="38" y="26"/>
                    </a:cubicBezTo>
                    <a:close/>
                    <a:moveTo>
                      <a:pt x="31" y="21"/>
                    </a:moveTo>
                    <a:cubicBezTo>
                      <a:pt x="31" y="21"/>
                      <a:pt x="31" y="21"/>
                      <a:pt x="31" y="21"/>
                    </a:cubicBezTo>
                    <a:cubicBezTo>
                      <a:pt x="34" y="28"/>
                      <a:pt x="34" y="28"/>
                      <a:pt x="34" y="28"/>
                    </a:cubicBezTo>
                    <a:cubicBezTo>
                      <a:pt x="37" y="26"/>
                      <a:pt x="37" y="26"/>
                      <a:pt x="37" y="26"/>
                    </a:cubicBezTo>
                    <a:cubicBezTo>
                      <a:pt x="31" y="21"/>
                      <a:pt x="31" y="21"/>
                      <a:pt x="31" y="21"/>
                    </a:cubicBezTo>
                    <a:close/>
                    <a:moveTo>
                      <a:pt x="51" y="21"/>
                    </a:moveTo>
                    <a:cubicBezTo>
                      <a:pt x="51" y="21"/>
                      <a:pt x="51" y="21"/>
                      <a:pt x="51" y="21"/>
                    </a:cubicBezTo>
                    <a:cubicBezTo>
                      <a:pt x="46" y="11"/>
                      <a:pt x="46" y="11"/>
                      <a:pt x="46" y="11"/>
                    </a:cubicBezTo>
                    <a:cubicBezTo>
                      <a:pt x="46" y="11"/>
                      <a:pt x="46" y="11"/>
                      <a:pt x="46" y="11"/>
                    </a:cubicBezTo>
                    <a:cubicBezTo>
                      <a:pt x="46" y="11"/>
                      <a:pt x="46" y="11"/>
                      <a:pt x="45" y="11"/>
                    </a:cubicBezTo>
                    <a:cubicBezTo>
                      <a:pt x="45" y="11"/>
                      <a:pt x="45" y="11"/>
                      <a:pt x="45" y="11"/>
                    </a:cubicBezTo>
                    <a:cubicBezTo>
                      <a:pt x="44" y="11"/>
                      <a:pt x="44" y="11"/>
                      <a:pt x="44" y="11"/>
                    </a:cubicBezTo>
                    <a:cubicBezTo>
                      <a:pt x="48" y="9"/>
                      <a:pt x="48" y="9"/>
                      <a:pt x="48" y="9"/>
                    </a:cubicBezTo>
                    <a:cubicBezTo>
                      <a:pt x="48" y="10"/>
                      <a:pt x="48" y="10"/>
                      <a:pt x="48" y="10"/>
                    </a:cubicBezTo>
                    <a:cubicBezTo>
                      <a:pt x="47" y="10"/>
                      <a:pt x="47" y="10"/>
                      <a:pt x="47" y="10"/>
                    </a:cubicBezTo>
                    <a:cubicBezTo>
                      <a:pt x="47" y="10"/>
                      <a:pt x="47" y="10"/>
                      <a:pt x="47" y="10"/>
                    </a:cubicBezTo>
                    <a:cubicBezTo>
                      <a:pt x="47" y="10"/>
                      <a:pt x="47" y="11"/>
                      <a:pt x="47" y="11"/>
                    </a:cubicBezTo>
                    <a:cubicBezTo>
                      <a:pt x="53" y="24"/>
                      <a:pt x="53" y="24"/>
                      <a:pt x="53" y="24"/>
                    </a:cubicBezTo>
                    <a:cubicBezTo>
                      <a:pt x="53" y="24"/>
                      <a:pt x="53" y="24"/>
                      <a:pt x="53" y="24"/>
                    </a:cubicBezTo>
                    <a:cubicBezTo>
                      <a:pt x="53" y="24"/>
                      <a:pt x="53" y="24"/>
                      <a:pt x="53" y="24"/>
                    </a:cubicBezTo>
                    <a:cubicBezTo>
                      <a:pt x="40" y="15"/>
                      <a:pt x="40" y="15"/>
                      <a:pt x="40" y="15"/>
                    </a:cubicBezTo>
                    <a:cubicBezTo>
                      <a:pt x="40" y="15"/>
                      <a:pt x="40" y="15"/>
                      <a:pt x="40" y="15"/>
                    </a:cubicBezTo>
                    <a:cubicBezTo>
                      <a:pt x="46" y="26"/>
                      <a:pt x="46" y="26"/>
                      <a:pt x="46" y="26"/>
                    </a:cubicBezTo>
                    <a:cubicBezTo>
                      <a:pt x="46" y="26"/>
                      <a:pt x="46" y="26"/>
                      <a:pt x="46" y="26"/>
                    </a:cubicBezTo>
                    <a:cubicBezTo>
                      <a:pt x="47" y="26"/>
                      <a:pt x="47" y="26"/>
                      <a:pt x="47" y="26"/>
                    </a:cubicBezTo>
                    <a:cubicBezTo>
                      <a:pt x="48" y="26"/>
                      <a:pt x="48" y="26"/>
                      <a:pt x="48" y="26"/>
                    </a:cubicBezTo>
                    <a:cubicBezTo>
                      <a:pt x="48" y="26"/>
                      <a:pt x="48" y="26"/>
                      <a:pt x="48" y="26"/>
                    </a:cubicBezTo>
                    <a:cubicBezTo>
                      <a:pt x="45" y="28"/>
                      <a:pt x="45" y="28"/>
                      <a:pt x="45" y="28"/>
                    </a:cubicBezTo>
                    <a:cubicBezTo>
                      <a:pt x="44" y="28"/>
                      <a:pt x="44" y="28"/>
                      <a:pt x="44" y="28"/>
                    </a:cubicBezTo>
                    <a:cubicBezTo>
                      <a:pt x="45" y="27"/>
                      <a:pt x="45" y="27"/>
                      <a:pt x="45" y="27"/>
                    </a:cubicBezTo>
                    <a:cubicBezTo>
                      <a:pt x="45" y="27"/>
                      <a:pt x="45" y="27"/>
                      <a:pt x="45" y="27"/>
                    </a:cubicBezTo>
                    <a:cubicBezTo>
                      <a:pt x="46" y="27"/>
                      <a:pt x="46" y="26"/>
                      <a:pt x="45" y="26"/>
                    </a:cubicBezTo>
                    <a:cubicBezTo>
                      <a:pt x="39" y="15"/>
                      <a:pt x="39" y="15"/>
                      <a:pt x="39" y="15"/>
                    </a:cubicBezTo>
                    <a:cubicBezTo>
                      <a:pt x="39" y="14"/>
                      <a:pt x="39" y="14"/>
                      <a:pt x="39" y="14"/>
                    </a:cubicBezTo>
                    <a:cubicBezTo>
                      <a:pt x="39" y="14"/>
                      <a:pt x="39" y="14"/>
                      <a:pt x="38" y="14"/>
                    </a:cubicBezTo>
                    <a:cubicBezTo>
                      <a:pt x="38" y="15"/>
                      <a:pt x="38" y="15"/>
                      <a:pt x="38" y="15"/>
                    </a:cubicBezTo>
                    <a:cubicBezTo>
                      <a:pt x="37" y="14"/>
                      <a:pt x="37" y="14"/>
                      <a:pt x="37" y="14"/>
                    </a:cubicBezTo>
                    <a:cubicBezTo>
                      <a:pt x="40" y="13"/>
                      <a:pt x="40" y="13"/>
                      <a:pt x="40" y="13"/>
                    </a:cubicBezTo>
                    <a:cubicBezTo>
                      <a:pt x="51" y="21"/>
                      <a:pt x="51" y="21"/>
                      <a:pt x="51" y="21"/>
                    </a:cubicBezTo>
                    <a:close/>
                    <a:moveTo>
                      <a:pt x="70" y="17"/>
                    </a:moveTo>
                    <a:cubicBezTo>
                      <a:pt x="70" y="17"/>
                      <a:pt x="71" y="17"/>
                      <a:pt x="72" y="16"/>
                    </a:cubicBezTo>
                    <a:cubicBezTo>
                      <a:pt x="72" y="15"/>
                      <a:pt x="72" y="14"/>
                      <a:pt x="72" y="14"/>
                    </a:cubicBezTo>
                    <a:cubicBezTo>
                      <a:pt x="70" y="3"/>
                      <a:pt x="70" y="3"/>
                      <a:pt x="70" y="3"/>
                    </a:cubicBezTo>
                    <a:cubicBezTo>
                      <a:pt x="70" y="3"/>
                      <a:pt x="69" y="3"/>
                      <a:pt x="69" y="3"/>
                    </a:cubicBezTo>
                    <a:cubicBezTo>
                      <a:pt x="69" y="3"/>
                      <a:pt x="69" y="3"/>
                      <a:pt x="69" y="3"/>
                    </a:cubicBezTo>
                    <a:cubicBezTo>
                      <a:pt x="68" y="3"/>
                      <a:pt x="68" y="3"/>
                      <a:pt x="68" y="3"/>
                    </a:cubicBezTo>
                    <a:cubicBezTo>
                      <a:pt x="68" y="2"/>
                      <a:pt x="68" y="2"/>
                      <a:pt x="68" y="2"/>
                    </a:cubicBezTo>
                    <a:cubicBezTo>
                      <a:pt x="71" y="1"/>
                      <a:pt x="71" y="1"/>
                      <a:pt x="71" y="1"/>
                    </a:cubicBezTo>
                    <a:cubicBezTo>
                      <a:pt x="71" y="2"/>
                      <a:pt x="71" y="2"/>
                      <a:pt x="71" y="2"/>
                    </a:cubicBezTo>
                    <a:cubicBezTo>
                      <a:pt x="71" y="2"/>
                      <a:pt x="71" y="2"/>
                      <a:pt x="71" y="2"/>
                    </a:cubicBezTo>
                    <a:cubicBezTo>
                      <a:pt x="71" y="2"/>
                      <a:pt x="70" y="2"/>
                      <a:pt x="70" y="2"/>
                    </a:cubicBezTo>
                    <a:cubicBezTo>
                      <a:pt x="70" y="3"/>
                      <a:pt x="70" y="3"/>
                      <a:pt x="70" y="3"/>
                    </a:cubicBezTo>
                    <a:cubicBezTo>
                      <a:pt x="73" y="13"/>
                      <a:pt x="73" y="13"/>
                      <a:pt x="73" y="13"/>
                    </a:cubicBezTo>
                    <a:cubicBezTo>
                      <a:pt x="73" y="15"/>
                      <a:pt x="73" y="16"/>
                      <a:pt x="72" y="16"/>
                    </a:cubicBezTo>
                    <a:cubicBezTo>
                      <a:pt x="71" y="17"/>
                      <a:pt x="71" y="18"/>
                      <a:pt x="70" y="18"/>
                    </a:cubicBezTo>
                    <a:cubicBezTo>
                      <a:pt x="68" y="18"/>
                      <a:pt x="67" y="18"/>
                      <a:pt x="66" y="18"/>
                    </a:cubicBezTo>
                    <a:cubicBezTo>
                      <a:pt x="66" y="17"/>
                      <a:pt x="65" y="17"/>
                      <a:pt x="65" y="15"/>
                    </a:cubicBezTo>
                    <a:cubicBezTo>
                      <a:pt x="62" y="5"/>
                      <a:pt x="62" y="5"/>
                      <a:pt x="62" y="5"/>
                    </a:cubicBezTo>
                    <a:cubicBezTo>
                      <a:pt x="62" y="5"/>
                      <a:pt x="62" y="4"/>
                      <a:pt x="62" y="4"/>
                    </a:cubicBezTo>
                    <a:cubicBezTo>
                      <a:pt x="62" y="4"/>
                      <a:pt x="62" y="4"/>
                      <a:pt x="61" y="4"/>
                    </a:cubicBezTo>
                    <a:cubicBezTo>
                      <a:pt x="61" y="4"/>
                      <a:pt x="61" y="4"/>
                      <a:pt x="61" y="4"/>
                    </a:cubicBezTo>
                    <a:cubicBezTo>
                      <a:pt x="61" y="4"/>
                      <a:pt x="61" y="4"/>
                      <a:pt x="61" y="4"/>
                    </a:cubicBezTo>
                    <a:cubicBezTo>
                      <a:pt x="65" y="3"/>
                      <a:pt x="65" y="3"/>
                      <a:pt x="65" y="3"/>
                    </a:cubicBezTo>
                    <a:cubicBezTo>
                      <a:pt x="65" y="4"/>
                      <a:pt x="65" y="4"/>
                      <a:pt x="65" y="4"/>
                    </a:cubicBezTo>
                    <a:cubicBezTo>
                      <a:pt x="64" y="4"/>
                      <a:pt x="64" y="4"/>
                      <a:pt x="64" y="4"/>
                    </a:cubicBezTo>
                    <a:cubicBezTo>
                      <a:pt x="64" y="4"/>
                      <a:pt x="64" y="4"/>
                      <a:pt x="64" y="4"/>
                    </a:cubicBezTo>
                    <a:cubicBezTo>
                      <a:pt x="64" y="4"/>
                      <a:pt x="64" y="4"/>
                      <a:pt x="64" y="5"/>
                    </a:cubicBezTo>
                    <a:cubicBezTo>
                      <a:pt x="66" y="15"/>
                      <a:pt x="66" y="15"/>
                      <a:pt x="66" y="15"/>
                    </a:cubicBezTo>
                    <a:cubicBezTo>
                      <a:pt x="66" y="16"/>
                      <a:pt x="67" y="17"/>
                      <a:pt x="67" y="17"/>
                    </a:cubicBezTo>
                    <a:cubicBezTo>
                      <a:pt x="68" y="18"/>
                      <a:pt x="69" y="18"/>
                      <a:pt x="70" y="17"/>
                    </a:cubicBezTo>
                    <a:close/>
                    <a:moveTo>
                      <a:pt x="84" y="12"/>
                    </a:moveTo>
                    <a:cubicBezTo>
                      <a:pt x="84" y="12"/>
                      <a:pt x="84" y="12"/>
                      <a:pt x="84" y="12"/>
                    </a:cubicBezTo>
                    <a:cubicBezTo>
                      <a:pt x="84" y="1"/>
                      <a:pt x="84" y="1"/>
                      <a:pt x="84" y="1"/>
                    </a:cubicBezTo>
                    <a:cubicBezTo>
                      <a:pt x="84" y="1"/>
                      <a:pt x="84" y="1"/>
                      <a:pt x="83" y="1"/>
                    </a:cubicBezTo>
                    <a:cubicBezTo>
                      <a:pt x="83" y="1"/>
                      <a:pt x="83" y="1"/>
                      <a:pt x="83" y="1"/>
                    </a:cubicBezTo>
                    <a:cubicBezTo>
                      <a:pt x="82" y="1"/>
                      <a:pt x="82" y="1"/>
                      <a:pt x="82" y="1"/>
                    </a:cubicBezTo>
                    <a:cubicBezTo>
                      <a:pt x="82" y="0"/>
                      <a:pt x="82" y="0"/>
                      <a:pt x="82" y="0"/>
                    </a:cubicBezTo>
                    <a:cubicBezTo>
                      <a:pt x="86" y="0"/>
                      <a:pt x="86" y="0"/>
                      <a:pt x="86" y="0"/>
                    </a:cubicBezTo>
                    <a:cubicBezTo>
                      <a:pt x="86" y="1"/>
                      <a:pt x="86" y="1"/>
                      <a:pt x="86" y="1"/>
                    </a:cubicBezTo>
                    <a:cubicBezTo>
                      <a:pt x="85" y="1"/>
                      <a:pt x="85" y="1"/>
                      <a:pt x="85" y="1"/>
                    </a:cubicBezTo>
                    <a:cubicBezTo>
                      <a:pt x="85" y="1"/>
                      <a:pt x="85" y="1"/>
                      <a:pt x="84" y="1"/>
                    </a:cubicBezTo>
                    <a:cubicBezTo>
                      <a:pt x="84" y="1"/>
                      <a:pt x="84" y="1"/>
                      <a:pt x="84" y="1"/>
                    </a:cubicBezTo>
                    <a:cubicBezTo>
                      <a:pt x="85" y="16"/>
                      <a:pt x="85" y="16"/>
                      <a:pt x="85" y="16"/>
                    </a:cubicBezTo>
                    <a:cubicBezTo>
                      <a:pt x="85" y="16"/>
                      <a:pt x="85" y="16"/>
                      <a:pt x="85" y="16"/>
                    </a:cubicBezTo>
                    <a:cubicBezTo>
                      <a:pt x="85" y="16"/>
                      <a:pt x="85" y="16"/>
                      <a:pt x="85" y="16"/>
                    </a:cubicBezTo>
                    <a:cubicBezTo>
                      <a:pt x="77" y="3"/>
                      <a:pt x="77" y="3"/>
                      <a:pt x="77" y="3"/>
                    </a:cubicBezTo>
                    <a:cubicBezTo>
                      <a:pt x="77" y="3"/>
                      <a:pt x="77" y="3"/>
                      <a:pt x="77" y="3"/>
                    </a:cubicBezTo>
                    <a:cubicBezTo>
                      <a:pt x="77" y="15"/>
                      <a:pt x="77" y="15"/>
                      <a:pt x="77" y="15"/>
                    </a:cubicBezTo>
                    <a:cubicBezTo>
                      <a:pt x="77" y="15"/>
                      <a:pt x="78" y="15"/>
                      <a:pt x="78" y="16"/>
                    </a:cubicBezTo>
                    <a:cubicBezTo>
                      <a:pt x="78" y="16"/>
                      <a:pt x="78" y="16"/>
                      <a:pt x="78" y="16"/>
                    </a:cubicBezTo>
                    <a:cubicBezTo>
                      <a:pt x="79" y="16"/>
                      <a:pt x="79" y="16"/>
                      <a:pt x="79" y="16"/>
                    </a:cubicBezTo>
                    <a:cubicBezTo>
                      <a:pt x="79" y="16"/>
                      <a:pt x="79" y="16"/>
                      <a:pt x="79" y="16"/>
                    </a:cubicBezTo>
                    <a:cubicBezTo>
                      <a:pt x="75" y="16"/>
                      <a:pt x="75" y="16"/>
                      <a:pt x="75" y="16"/>
                    </a:cubicBezTo>
                    <a:cubicBezTo>
                      <a:pt x="75" y="16"/>
                      <a:pt x="75" y="16"/>
                      <a:pt x="75" y="16"/>
                    </a:cubicBezTo>
                    <a:cubicBezTo>
                      <a:pt x="76" y="16"/>
                      <a:pt x="76" y="16"/>
                      <a:pt x="76" y="16"/>
                    </a:cubicBezTo>
                    <a:cubicBezTo>
                      <a:pt x="76" y="16"/>
                      <a:pt x="77" y="16"/>
                      <a:pt x="77" y="16"/>
                    </a:cubicBezTo>
                    <a:cubicBezTo>
                      <a:pt x="77" y="15"/>
                      <a:pt x="77" y="15"/>
                      <a:pt x="77" y="15"/>
                    </a:cubicBezTo>
                    <a:cubicBezTo>
                      <a:pt x="76" y="2"/>
                      <a:pt x="76" y="2"/>
                      <a:pt x="76" y="2"/>
                    </a:cubicBezTo>
                    <a:cubicBezTo>
                      <a:pt x="76" y="2"/>
                      <a:pt x="76" y="2"/>
                      <a:pt x="76" y="1"/>
                    </a:cubicBezTo>
                    <a:cubicBezTo>
                      <a:pt x="76" y="1"/>
                      <a:pt x="75" y="1"/>
                      <a:pt x="75" y="1"/>
                    </a:cubicBezTo>
                    <a:cubicBezTo>
                      <a:pt x="74" y="1"/>
                      <a:pt x="74" y="1"/>
                      <a:pt x="74" y="1"/>
                    </a:cubicBezTo>
                    <a:cubicBezTo>
                      <a:pt x="74" y="1"/>
                      <a:pt x="74" y="1"/>
                      <a:pt x="74" y="1"/>
                    </a:cubicBezTo>
                    <a:cubicBezTo>
                      <a:pt x="77" y="1"/>
                      <a:pt x="77" y="1"/>
                      <a:pt x="77" y="1"/>
                    </a:cubicBezTo>
                    <a:cubicBezTo>
                      <a:pt x="84" y="12"/>
                      <a:pt x="84" y="12"/>
                      <a:pt x="84" y="12"/>
                    </a:cubicBezTo>
                    <a:close/>
                    <a:moveTo>
                      <a:pt x="90" y="1"/>
                    </a:moveTo>
                    <a:cubicBezTo>
                      <a:pt x="90" y="0"/>
                      <a:pt x="90" y="0"/>
                      <a:pt x="90" y="0"/>
                    </a:cubicBezTo>
                    <a:cubicBezTo>
                      <a:pt x="98" y="1"/>
                      <a:pt x="98" y="1"/>
                      <a:pt x="98" y="1"/>
                    </a:cubicBezTo>
                    <a:cubicBezTo>
                      <a:pt x="98" y="1"/>
                      <a:pt x="98" y="1"/>
                      <a:pt x="98" y="1"/>
                    </a:cubicBezTo>
                    <a:cubicBezTo>
                      <a:pt x="96" y="1"/>
                      <a:pt x="96" y="1"/>
                      <a:pt x="96" y="1"/>
                    </a:cubicBezTo>
                    <a:cubicBezTo>
                      <a:pt x="95" y="1"/>
                      <a:pt x="95" y="1"/>
                      <a:pt x="95" y="1"/>
                    </a:cubicBezTo>
                    <a:cubicBezTo>
                      <a:pt x="95" y="1"/>
                      <a:pt x="95" y="1"/>
                      <a:pt x="95" y="2"/>
                    </a:cubicBezTo>
                    <a:cubicBezTo>
                      <a:pt x="94" y="15"/>
                      <a:pt x="94" y="15"/>
                      <a:pt x="94" y="15"/>
                    </a:cubicBezTo>
                    <a:cubicBezTo>
                      <a:pt x="94" y="15"/>
                      <a:pt x="94" y="15"/>
                      <a:pt x="94" y="15"/>
                    </a:cubicBezTo>
                    <a:cubicBezTo>
                      <a:pt x="94" y="15"/>
                      <a:pt x="94" y="15"/>
                      <a:pt x="95" y="15"/>
                    </a:cubicBezTo>
                    <a:cubicBezTo>
                      <a:pt x="97" y="16"/>
                      <a:pt x="97" y="16"/>
                      <a:pt x="97" y="16"/>
                    </a:cubicBezTo>
                    <a:cubicBezTo>
                      <a:pt x="97" y="16"/>
                      <a:pt x="97" y="16"/>
                      <a:pt x="97" y="16"/>
                    </a:cubicBezTo>
                    <a:cubicBezTo>
                      <a:pt x="89" y="16"/>
                      <a:pt x="89" y="16"/>
                      <a:pt x="89" y="16"/>
                    </a:cubicBezTo>
                    <a:cubicBezTo>
                      <a:pt x="89" y="15"/>
                      <a:pt x="89" y="15"/>
                      <a:pt x="89" y="15"/>
                    </a:cubicBezTo>
                    <a:cubicBezTo>
                      <a:pt x="91" y="15"/>
                      <a:pt x="91" y="15"/>
                      <a:pt x="91" y="15"/>
                    </a:cubicBezTo>
                    <a:cubicBezTo>
                      <a:pt x="92" y="15"/>
                      <a:pt x="92" y="15"/>
                      <a:pt x="92" y="15"/>
                    </a:cubicBezTo>
                    <a:cubicBezTo>
                      <a:pt x="92" y="15"/>
                      <a:pt x="92" y="15"/>
                      <a:pt x="92" y="15"/>
                    </a:cubicBezTo>
                    <a:cubicBezTo>
                      <a:pt x="93" y="2"/>
                      <a:pt x="93" y="2"/>
                      <a:pt x="93" y="2"/>
                    </a:cubicBezTo>
                    <a:cubicBezTo>
                      <a:pt x="93" y="1"/>
                      <a:pt x="93" y="1"/>
                      <a:pt x="93" y="1"/>
                    </a:cubicBezTo>
                    <a:cubicBezTo>
                      <a:pt x="93" y="1"/>
                      <a:pt x="93" y="1"/>
                      <a:pt x="92" y="1"/>
                    </a:cubicBezTo>
                    <a:cubicBezTo>
                      <a:pt x="90" y="1"/>
                      <a:pt x="90" y="1"/>
                      <a:pt x="90" y="1"/>
                    </a:cubicBezTo>
                    <a:close/>
                    <a:moveTo>
                      <a:pt x="109" y="3"/>
                    </a:moveTo>
                    <a:cubicBezTo>
                      <a:pt x="109" y="2"/>
                      <a:pt x="109" y="2"/>
                      <a:pt x="109" y="2"/>
                    </a:cubicBezTo>
                    <a:cubicBezTo>
                      <a:pt x="113" y="3"/>
                      <a:pt x="113" y="3"/>
                      <a:pt x="113" y="3"/>
                    </a:cubicBezTo>
                    <a:cubicBezTo>
                      <a:pt x="113" y="3"/>
                      <a:pt x="113" y="3"/>
                      <a:pt x="113" y="3"/>
                    </a:cubicBezTo>
                    <a:cubicBezTo>
                      <a:pt x="112" y="3"/>
                      <a:pt x="112" y="3"/>
                      <a:pt x="112" y="3"/>
                    </a:cubicBezTo>
                    <a:cubicBezTo>
                      <a:pt x="112" y="3"/>
                      <a:pt x="112" y="3"/>
                      <a:pt x="111" y="4"/>
                    </a:cubicBezTo>
                    <a:cubicBezTo>
                      <a:pt x="111" y="4"/>
                      <a:pt x="111" y="4"/>
                      <a:pt x="111" y="4"/>
                    </a:cubicBezTo>
                    <a:cubicBezTo>
                      <a:pt x="105" y="17"/>
                      <a:pt x="105" y="17"/>
                      <a:pt x="105" y="17"/>
                    </a:cubicBezTo>
                    <a:cubicBezTo>
                      <a:pt x="104" y="17"/>
                      <a:pt x="104" y="17"/>
                      <a:pt x="104" y="17"/>
                    </a:cubicBezTo>
                    <a:cubicBezTo>
                      <a:pt x="103" y="3"/>
                      <a:pt x="103" y="3"/>
                      <a:pt x="103" y="3"/>
                    </a:cubicBezTo>
                    <a:cubicBezTo>
                      <a:pt x="103" y="3"/>
                      <a:pt x="103" y="2"/>
                      <a:pt x="103" y="2"/>
                    </a:cubicBezTo>
                    <a:cubicBezTo>
                      <a:pt x="103" y="2"/>
                      <a:pt x="103" y="2"/>
                      <a:pt x="102" y="2"/>
                    </a:cubicBezTo>
                    <a:cubicBezTo>
                      <a:pt x="102" y="2"/>
                      <a:pt x="102" y="2"/>
                      <a:pt x="102" y="2"/>
                    </a:cubicBezTo>
                    <a:cubicBezTo>
                      <a:pt x="102" y="1"/>
                      <a:pt x="102" y="1"/>
                      <a:pt x="102" y="1"/>
                    </a:cubicBezTo>
                    <a:cubicBezTo>
                      <a:pt x="106" y="2"/>
                      <a:pt x="106" y="2"/>
                      <a:pt x="106" y="2"/>
                    </a:cubicBezTo>
                    <a:cubicBezTo>
                      <a:pt x="106" y="2"/>
                      <a:pt x="106" y="2"/>
                      <a:pt x="106" y="2"/>
                    </a:cubicBezTo>
                    <a:cubicBezTo>
                      <a:pt x="105" y="2"/>
                      <a:pt x="105" y="2"/>
                      <a:pt x="105" y="2"/>
                    </a:cubicBezTo>
                    <a:cubicBezTo>
                      <a:pt x="105" y="2"/>
                      <a:pt x="105" y="2"/>
                      <a:pt x="105" y="2"/>
                    </a:cubicBezTo>
                    <a:cubicBezTo>
                      <a:pt x="105" y="3"/>
                      <a:pt x="105" y="3"/>
                      <a:pt x="105" y="3"/>
                    </a:cubicBezTo>
                    <a:cubicBezTo>
                      <a:pt x="105" y="14"/>
                      <a:pt x="105" y="14"/>
                      <a:pt x="105" y="14"/>
                    </a:cubicBezTo>
                    <a:cubicBezTo>
                      <a:pt x="106" y="14"/>
                      <a:pt x="106" y="14"/>
                      <a:pt x="106" y="14"/>
                    </a:cubicBezTo>
                    <a:cubicBezTo>
                      <a:pt x="110" y="4"/>
                      <a:pt x="110" y="4"/>
                      <a:pt x="110" y="4"/>
                    </a:cubicBezTo>
                    <a:cubicBezTo>
                      <a:pt x="110" y="4"/>
                      <a:pt x="110" y="4"/>
                      <a:pt x="110" y="3"/>
                    </a:cubicBezTo>
                    <a:cubicBezTo>
                      <a:pt x="110" y="3"/>
                      <a:pt x="110" y="3"/>
                      <a:pt x="110" y="3"/>
                    </a:cubicBezTo>
                    <a:cubicBezTo>
                      <a:pt x="109" y="3"/>
                      <a:pt x="109" y="3"/>
                      <a:pt x="109" y="3"/>
                    </a:cubicBezTo>
                    <a:close/>
                    <a:moveTo>
                      <a:pt x="116" y="5"/>
                    </a:moveTo>
                    <a:cubicBezTo>
                      <a:pt x="116" y="5"/>
                      <a:pt x="116" y="5"/>
                      <a:pt x="116" y="5"/>
                    </a:cubicBezTo>
                    <a:cubicBezTo>
                      <a:pt x="117" y="5"/>
                      <a:pt x="117" y="5"/>
                      <a:pt x="117" y="5"/>
                    </a:cubicBezTo>
                    <a:cubicBezTo>
                      <a:pt x="117" y="5"/>
                      <a:pt x="117" y="6"/>
                      <a:pt x="117" y="6"/>
                    </a:cubicBezTo>
                    <a:cubicBezTo>
                      <a:pt x="113" y="18"/>
                      <a:pt x="113" y="18"/>
                      <a:pt x="113" y="18"/>
                    </a:cubicBezTo>
                    <a:cubicBezTo>
                      <a:pt x="113" y="18"/>
                      <a:pt x="113" y="19"/>
                      <a:pt x="113" y="19"/>
                    </a:cubicBezTo>
                    <a:cubicBezTo>
                      <a:pt x="112" y="19"/>
                      <a:pt x="112" y="19"/>
                      <a:pt x="112" y="19"/>
                    </a:cubicBezTo>
                    <a:cubicBezTo>
                      <a:pt x="111" y="18"/>
                      <a:pt x="111" y="18"/>
                      <a:pt x="111" y="18"/>
                    </a:cubicBezTo>
                    <a:cubicBezTo>
                      <a:pt x="111" y="19"/>
                      <a:pt x="111" y="19"/>
                      <a:pt x="111" y="19"/>
                    </a:cubicBezTo>
                    <a:cubicBezTo>
                      <a:pt x="120" y="22"/>
                      <a:pt x="120" y="22"/>
                      <a:pt x="120" y="22"/>
                    </a:cubicBezTo>
                    <a:cubicBezTo>
                      <a:pt x="122" y="19"/>
                      <a:pt x="122" y="19"/>
                      <a:pt x="122" y="19"/>
                    </a:cubicBezTo>
                    <a:cubicBezTo>
                      <a:pt x="122" y="18"/>
                      <a:pt x="122" y="18"/>
                      <a:pt x="122" y="18"/>
                    </a:cubicBezTo>
                    <a:cubicBezTo>
                      <a:pt x="121" y="19"/>
                      <a:pt x="120" y="20"/>
                      <a:pt x="120" y="20"/>
                    </a:cubicBezTo>
                    <a:cubicBezTo>
                      <a:pt x="119" y="21"/>
                      <a:pt x="118" y="21"/>
                      <a:pt x="117" y="20"/>
                    </a:cubicBezTo>
                    <a:cubicBezTo>
                      <a:pt x="115" y="20"/>
                      <a:pt x="115" y="20"/>
                      <a:pt x="115" y="20"/>
                    </a:cubicBezTo>
                    <a:cubicBezTo>
                      <a:pt x="115" y="20"/>
                      <a:pt x="114" y="19"/>
                      <a:pt x="114" y="19"/>
                    </a:cubicBezTo>
                    <a:cubicBezTo>
                      <a:pt x="114" y="19"/>
                      <a:pt x="114" y="19"/>
                      <a:pt x="114" y="19"/>
                    </a:cubicBezTo>
                    <a:cubicBezTo>
                      <a:pt x="116" y="12"/>
                      <a:pt x="116" y="12"/>
                      <a:pt x="116" y="12"/>
                    </a:cubicBezTo>
                    <a:cubicBezTo>
                      <a:pt x="119" y="13"/>
                      <a:pt x="119" y="13"/>
                      <a:pt x="119" y="13"/>
                    </a:cubicBezTo>
                    <a:cubicBezTo>
                      <a:pt x="120" y="13"/>
                      <a:pt x="120" y="13"/>
                      <a:pt x="120" y="14"/>
                    </a:cubicBezTo>
                    <a:cubicBezTo>
                      <a:pt x="120" y="14"/>
                      <a:pt x="120" y="15"/>
                      <a:pt x="120" y="15"/>
                    </a:cubicBezTo>
                    <a:cubicBezTo>
                      <a:pt x="120" y="16"/>
                      <a:pt x="120" y="16"/>
                      <a:pt x="120" y="16"/>
                    </a:cubicBezTo>
                    <a:cubicBezTo>
                      <a:pt x="120" y="16"/>
                      <a:pt x="120" y="16"/>
                      <a:pt x="120" y="16"/>
                    </a:cubicBezTo>
                    <a:cubicBezTo>
                      <a:pt x="122" y="11"/>
                      <a:pt x="122" y="11"/>
                      <a:pt x="122" y="11"/>
                    </a:cubicBezTo>
                    <a:cubicBezTo>
                      <a:pt x="122" y="11"/>
                      <a:pt x="122" y="11"/>
                      <a:pt x="122" y="11"/>
                    </a:cubicBezTo>
                    <a:cubicBezTo>
                      <a:pt x="121" y="11"/>
                      <a:pt x="121" y="11"/>
                      <a:pt x="121" y="11"/>
                    </a:cubicBezTo>
                    <a:cubicBezTo>
                      <a:pt x="121" y="12"/>
                      <a:pt x="121" y="12"/>
                      <a:pt x="121" y="12"/>
                    </a:cubicBezTo>
                    <a:cubicBezTo>
                      <a:pt x="120" y="13"/>
                      <a:pt x="120" y="13"/>
                      <a:pt x="119" y="12"/>
                    </a:cubicBezTo>
                    <a:cubicBezTo>
                      <a:pt x="117" y="12"/>
                      <a:pt x="117" y="12"/>
                      <a:pt x="117" y="12"/>
                    </a:cubicBezTo>
                    <a:cubicBezTo>
                      <a:pt x="118" y="6"/>
                      <a:pt x="118" y="6"/>
                      <a:pt x="118" y="6"/>
                    </a:cubicBezTo>
                    <a:cubicBezTo>
                      <a:pt x="118" y="6"/>
                      <a:pt x="119" y="6"/>
                      <a:pt x="119" y="6"/>
                    </a:cubicBezTo>
                    <a:cubicBezTo>
                      <a:pt x="119" y="6"/>
                      <a:pt x="119" y="6"/>
                      <a:pt x="119" y="6"/>
                    </a:cubicBezTo>
                    <a:cubicBezTo>
                      <a:pt x="122" y="7"/>
                      <a:pt x="122" y="7"/>
                      <a:pt x="122" y="7"/>
                    </a:cubicBezTo>
                    <a:cubicBezTo>
                      <a:pt x="122" y="7"/>
                      <a:pt x="123" y="7"/>
                      <a:pt x="123" y="8"/>
                    </a:cubicBezTo>
                    <a:cubicBezTo>
                      <a:pt x="124" y="8"/>
                      <a:pt x="124" y="9"/>
                      <a:pt x="124" y="10"/>
                    </a:cubicBezTo>
                    <a:cubicBezTo>
                      <a:pt x="125" y="10"/>
                      <a:pt x="125" y="10"/>
                      <a:pt x="125" y="10"/>
                    </a:cubicBezTo>
                    <a:cubicBezTo>
                      <a:pt x="125" y="7"/>
                      <a:pt x="125" y="7"/>
                      <a:pt x="125" y="7"/>
                    </a:cubicBezTo>
                    <a:cubicBezTo>
                      <a:pt x="116" y="4"/>
                      <a:pt x="116" y="4"/>
                      <a:pt x="116" y="4"/>
                    </a:cubicBezTo>
                    <a:cubicBezTo>
                      <a:pt x="116" y="5"/>
                      <a:pt x="116" y="5"/>
                      <a:pt x="116" y="5"/>
                    </a:cubicBezTo>
                    <a:close/>
                    <a:moveTo>
                      <a:pt x="136" y="17"/>
                    </a:moveTo>
                    <a:cubicBezTo>
                      <a:pt x="136" y="18"/>
                      <a:pt x="135" y="19"/>
                      <a:pt x="134" y="19"/>
                    </a:cubicBezTo>
                    <a:cubicBezTo>
                      <a:pt x="133" y="19"/>
                      <a:pt x="133" y="19"/>
                      <a:pt x="132" y="19"/>
                    </a:cubicBezTo>
                    <a:cubicBezTo>
                      <a:pt x="131" y="26"/>
                      <a:pt x="131" y="26"/>
                      <a:pt x="131" y="26"/>
                    </a:cubicBezTo>
                    <a:cubicBezTo>
                      <a:pt x="131" y="26"/>
                      <a:pt x="131" y="27"/>
                      <a:pt x="131" y="27"/>
                    </a:cubicBezTo>
                    <a:cubicBezTo>
                      <a:pt x="131" y="27"/>
                      <a:pt x="131" y="27"/>
                      <a:pt x="132" y="27"/>
                    </a:cubicBezTo>
                    <a:cubicBezTo>
                      <a:pt x="132" y="27"/>
                      <a:pt x="132" y="27"/>
                      <a:pt x="132" y="27"/>
                    </a:cubicBezTo>
                    <a:cubicBezTo>
                      <a:pt x="132" y="28"/>
                      <a:pt x="132" y="28"/>
                      <a:pt x="132" y="28"/>
                    </a:cubicBezTo>
                    <a:cubicBezTo>
                      <a:pt x="130" y="27"/>
                      <a:pt x="130" y="27"/>
                      <a:pt x="130" y="27"/>
                    </a:cubicBezTo>
                    <a:cubicBezTo>
                      <a:pt x="130" y="18"/>
                      <a:pt x="130" y="18"/>
                      <a:pt x="130" y="18"/>
                    </a:cubicBezTo>
                    <a:cubicBezTo>
                      <a:pt x="129" y="17"/>
                      <a:pt x="129" y="17"/>
                      <a:pt x="129" y="17"/>
                    </a:cubicBezTo>
                    <a:cubicBezTo>
                      <a:pt x="126" y="23"/>
                      <a:pt x="126" y="23"/>
                      <a:pt x="126" y="23"/>
                    </a:cubicBezTo>
                    <a:cubicBezTo>
                      <a:pt x="125" y="24"/>
                      <a:pt x="125" y="24"/>
                      <a:pt x="126" y="24"/>
                    </a:cubicBezTo>
                    <a:cubicBezTo>
                      <a:pt x="126" y="24"/>
                      <a:pt x="126" y="24"/>
                      <a:pt x="126" y="24"/>
                    </a:cubicBezTo>
                    <a:cubicBezTo>
                      <a:pt x="126" y="25"/>
                      <a:pt x="126" y="25"/>
                      <a:pt x="126" y="25"/>
                    </a:cubicBezTo>
                    <a:cubicBezTo>
                      <a:pt x="126" y="25"/>
                      <a:pt x="126" y="25"/>
                      <a:pt x="126" y="25"/>
                    </a:cubicBezTo>
                    <a:cubicBezTo>
                      <a:pt x="122" y="23"/>
                      <a:pt x="122" y="23"/>
                      <a:pt x="122" y="23"/>
                    </a:cubicBezTo>
                    <a:cubicBezTo>
                      <a:pt x="123" y="23"/>
                      <a:pt x="123" y="23"/>
                      <a:pt x="123" y="23"/>
                    </a:cubicBezTo>
                    <a:cubicBezTo>
                      <a:pt x="123" y="23"/>
                      <a:pt x="123" y="23"/>
                      <a:pt x="123" y="23"/>
                    </a:cubicBezTo>
                    <a:cubicBezTo>
                      <a:pt x="123" y="23"/>
                      <a:pt x="124" y="23"/>
                      <a:pt x="124" y="23"/>
                    </a:cubicBezTo>
                    <a:cubicBezTo>
                      <a:pt x="124" y="23"/>
                      <a:pt x="124" y="23"/>
                      <a:pt x="124" y="23"/>
                    </a:cubicBezTo>
                    <a:cubicBezTo>
                      <a:pt x="130" y="11"/>
                      <a:pt x="130" y="11"/>
                      <a:pt x="130" y="11"/>
                    </a:cubicBezTo>
                    <a:cubicBezTo>
                      <a:pt x="130" y="11"/>
                      <a:pt x="130" y="11"/>
                      <a:pt x="130" y="10"/>
                    </a:cubicBezTo>
                    <a:cubicBezTo>
                      <a:pt x="130" y="10"/>
                      <a:pt x="130" y="10"/>
                      <a:pt x="130" y="10"/>
                    </a:cubicBezTo>
                    <a:cubicBezTo>
                      <a:pt x="129" y="10"/>
                      <a:pt x="129" y="10"/>
                      <a:pt x="129" y="10"/>
                    </a:cubicBezTo>
                    <a:cubicBezTo>
                      <a:pt x="130" y="9"/>
                      <a:pt x="130" y="9"/>
                      <a:pt x="130" y="9"/>
                    </a:cubicBezTo>
                    <a:cubicBezTo>
                      <a:pt x="134" y="12"/>
                      <a:pt x="134" y="12"/>
                      <a:pt x="134" y="12"/>
                    </a:cubicBezTo>
                    <a:cubicBezTo>
                      <a:pt x="135" y="12"/>
                      <a:pt x="136" y="13"/>
                      <a:pt x="137" y="14"/>
                    </a:cubicBezTo>
                    <a:cubicBezTo>
                      <a:pt x="137" y="15"/>
                      <a:pt x="137" y="16"/>
                      <a:pt x="136" y="17"/>
                    </a:cubicBezTo>
                    <a:close/>
                    <a:moveTo>
                      <a:pt x="129" y="17"/>
                    </a:moveTo>
                    <a:cubicBezTo>
                      <a:pt x="131" y="18"/>
                      <a:pt x="131" y="18"/>
                      <a:pt x="131" y="18"/>
                    </a:cubicBezTo>
                    <a:cubicBezTo>
                      <a:pt x="131" y="18"/>
                      <a:pt x="132" y="18"/>
                      <a:pt x="133" y="18"/>
                    </a:cubicBezTo>
                    <a:cubicBezTo>
                      <a:pt x="134" y="18"/>
                      <a:pt x="134" y="17"/>
                      <a:pt x="135" y="16"/>
                    </a:cubicBezTo>
                    <a:cubicBezTo>
                      <a:pt x="135" y="15"/>
                      <a:pt x="136" y="15"/>
                      <a:pt x="135" y="14"/>
                    </a:cubicBezTo>
                    <a:cubicBezTo>
                      <a:pt x="135" y="13"/>
                      <a:pt x="135" y="12"/>
                      <a:pt x="133" y="12"/>
                    </a:cubicBezTo>
                    <a:cubicBezTo>
                      <a:pt x="133" y="11"/>
                      <a:pt x="133" y="11"/>
                      <a:pt x="133" y="11"/>
                    </a:cubicBezTo>
                    <a:cubicBezTo>
                      <a:pt x="132" y="11"/>
                      <a:pt x="132" y="11"/>
                      <a:pt x="132" y="11"/>
                    </a:cubicBezTo>
                    <a:cubicBezTo>
                      <a:pt x="132" y="11"/>
                      <a:pt x="132" y="11"/>
                      <a:pt x="132" y="12"/>
                    </a:cubicBezTo>
                    <a:cubicBezTo>
                      <a:pt x="129" y="17"/>
                      <a:pt x="129" y="17"/>
                      <a:pt x="129" y="17"/>
                    </a:cubicBezTo>
                    <a:close/>
                    <a:moveTo>
                      <a:pt x="141" y="25"/>
                    </a:moveTo>
                    <a:cubicBezTo>
                      <a:pt x="142" y="27"/>
                      <a:pt x="142" y="28"/>
                      <a:pt x="142" y="28"/>
                    </a:cubicBezTo>
                    <a:cubicBezTo>
                      <a:pt x="142" y="29"/>
                      <a:pt x="142" y="30"/>
                      <a:pt x="142" y="30"/>
                    </a:cubicBezTo>
                    <a:cubicBezTo>
                      <a:pt x="141" y="31"/>
                      <a:pt x="141" y="32"/>
                      <a:pt x="140" y="32"/>
                    </a:cubicBezTo>
                    <a:cubicBezTo>
                      <a:pt x="139" y="32"/>
                      <a:pt x="138" y="32"/>
                      <a:pt x="137" y="32"/>
                    </a:cubicBezTo>
                    <a:cubicBezTo>
                      <a:pt x="137" y="31"/>
                      <a:pt x="136" y="30"/>
                      <a:pt x="136" y="29"/>
                    </a:cubicBezTo>
                    <a:cubicBezTo>
                      <a:pt x="135" y="28"/>
                      <a:pt x="136" y="27"/>
                      <a:pt x="136" y="26"/>
                    </a:cubicBezTo>
                    <a:cubicBezTo>
                      <a:pt x="136" y="26"/>
                      <a:pt x="136" y="26"/>
                      <a:pt x="136" y="26"/>
                    </a:cubicBezTo>
                    <a:cubicBezTo>
                      <a:pt x="134" y="30"/>
                      <a:pt x="134" y="30"/>
                      <a:pt x="134" y="30"/>
                    </a:cubicBezTo>
                    <a:cubicBezTo>
                      <a:pt x="134" y="30"/>
                      <a:pt x="134" y="30"/>
                      <a:pt x="134" y="30"/>
                    </a:cubicBezTo>
                    <a:cubicBezTo>
                      <a:pt x="135" y="30"/>
                      <a:pt x="135" y="30"/>
                      <a:pt x="135" y="30"/>
                    </a:cubicBezTo>
                    <a:cubicBezTo>
                      <a:pt x="135" y="30"/>
                      <a:pt x="135" y="30"/>
                      <a:pt x="136" y="31"/>
                    </a:cubicBezTo>
                    <a:cubicBezTo>
                      <a:pt x="136" y="31"/>
                      <a:pt x="136" y="32"/>
                      <a:pt x="137" y="32"/>
                    </a:cubicBezTo>
                    <a:cubicBezTo>
                      <a:pt x="138" y="33"/>
                      <a:pt x="139" y="33"/>
                      <a:pt x="140" y="33"/>
                    </a:cubicBezTo>
                    <a:cubicBezTo>
                      <a:pt x="142" y="33"/>
                      <a:pt x="142" y="32"/>
                      <a:pt x="143" y="31"/>
                    </a:cubicBezTo>
                    <a:cubicBezTo>
                      <a:pt x="144" y="30"/>
                      <a:pt x="144" y="29"/>
                      <a:pt x="144" y="28"/>
                    </a:cubicBezTo>
                    <a:cubicBezTo>
                      <a:pt x="144" y="27"/>
                      <a:pt x="143" y="26"/>
                      <a:pt x="142" y="25"/>
                    </a:cubicBezTo>
                    <a:cubicBezTo>
                      <a:pt x="141" y="23"/>
                      <a:pt x="141" y="22"/>
                      <a:pt x="141" y="22"/>
                    </a:cubicBezTo>
                    <a:cubicBezTo>
                      <a:pt x="141" y="21"/>
                      <a:pt x="141" y="20"/>
                      <a:pt x="141" y="20"/>
                    </a:cubicBezTo>
                    <a:cubicBezTo>
                      <a:pt x="142" y="19"/>
                      <a:pt x="142" y="19"/>
                      <a:pt x="143" y="19"/>
                    </a:cubicBezTo>
                    <a:cubicBezTo>
                      <a:pt x="144" y="18"/>
                      <a:pt x="144" y="18"/>
                      <a:pt x="145" y="19"/>
                    </a:cubicBezTo>
                    <a:cubicBezTo>
                      <a:pt x="146" y="20"/>
                      <a:pt x="147" y="20"/>
                      <a:pt x="147" y="21"/>
                    </a:cubicBezTo>
                    <a:cubicBezTo>
                      <a:pt x="147" y="22"/>
                      <a:pt x="147" y="23"/>
                      <a:pt x="147" y="24"/>
                    </a:cubicBezTo>
                    <a:cubicBezTo>
                      <a:pt x="147" y="24"/>
                      <a:pt x="147" y="24"/>
                      <a:pt x="147" y="24"/>
                    </a:cubicBezTo>
                    <a:cubicBezTo>
                      <a:pt x="149" y="21"/>
                      <a:pt x="149" y="21"/>
                      <a:pt x="149" y="21"/>
                    </a:cubicBezTo>
                    <a:cubicBezTo>
                      <a:pt x="149" y="21"/>
                      <a:pt x="149" y="21"/>
                      <a:pt x="148" y="21"/>
                    </a:cubicBezTo>
                    <a:cubicBezTo>
                      <a:pt x="148" y="21"/>
                      <a:pt x="148" y="21"/>
                      <a:pt x="148" y="21"/>
                    </a:cubicBezTo>
                    <a:cubicBezTo>
                      <a:pt x="148" y="21"/>
                      <a:pt x="147" y="20"/>
                      <a:pt x="147" y="20"/>
                    </a:cubicBezTo>
                    <a:cubicBezTo>
                      <a:pt x="147" y="19"/>
                      <a:pt x="146" y="19"/>
                      <a:pt x="146" y="19"/>
                    </a:cubicBezTo>
                    <a:cubicBezTo>
                      <a:pt x="145" y="18"/>
                      <a:pt x="144" y="18"/>
                      <a:pt x="143" y="18"/>
                    </a:cubicBezTo>
                    <a:cubicBezTo>
                      <a:pt x="141" y="18"/>
                      <a:pt x="141" y="19"/>
                      <a:pt x="140" y="19"/>
                    </a:cubicBezTo>
                    <a:cubicBezTo>
                      <a:pt x="139" y="20"/>
                      <a:pt x="139" y="21"/>
                      <a:pt x="139" y="22"/>
                    </a:cubicBezTo>
                    <a:cubicBezTo>
                      <a:pt x="140" y="23"/>
                      <a:pt x="140" y="24"/>
                      <a:pt x="141" y="25"/>
                    </a:cubicBezTo>
                    <a:close/>
                    <a:moveTo>
                      <a:pt x="154" y="26"/>
                    </a:moveTo>
                    <a:cubicBezTo>
                      <a:pt x="154" y="26"/>
                      <a:pt x="154" y="26"/>
                      <a:pt x="154" y="26"/>
                    </a:cubicBezTo>
                    <a:cubicBezTo>
                      <a:pt x="159" y="31"/>
                      <a:pt x="159" y="31"/>
                      <a:pt x="159" y="31"/>
                    </a:cubicBezTo>
                    <a:cubicBezTo>
                      <a:pt x="159" y="31"/>
                      <a:pt x="159" y="31"/>
                      <a:pt x="159" y="31"/>
                    </a:cubicBezTo>
                    <a:cubicBezTo>
                      <a:pt x="158" y="30"/>
                      <a:pt x="158" y="30"/>
                      <a:pt x="158" y="30"/>
                    </a:cubicBezTo>
                    <a:cubicBezTo>
                      <a:pt x="157" y="29"/>
                      <a:pt x="157" y="29"/>
                      <a:pt x="157" y="29"/>
                    </a:cubicBezTo>
                    <a:cubicBezTo>
                      <a:pt x="157" y="29"/>
                      <a:pt x="157" y="29"/>
                      <a:pt x="156" y="30"/>
                    </a:cubicBezTo>
                    <a:cubicBezTo>
                      <a:pt x="147" y="39"/>
                      <a:pt x="147" y="39"/>
                      <a:pt x="147" y="39"/>
                    </a:cubicBezTo>
                    <a:cubicBezTo>
                      <a:pt x="147" y="39"/>
                      <a:pt x="147" y="39"/>
                      <a:pt x="147" y="40"/>
                    </a:cubicBezTo>
                    <a:cubicBezTo>
                      <a:pt x="147" y="40"/>
                      <a:pt x="147" y="40"/>
                      <a:pt x="148" y="40"/>
                    </a:cubicBezTo>
                    <a:cubicBezTo>
                      <a:pt x="149" y="42"/>
                      <a:pt x="149" y="42"/>
                      <a:pt x="149" y="42"/>
                    </a:cubicBezTo>
                    <a:cubicBezTo>
                      <a:pt x="149" y="42"/>
                      <a:pt x="149" y="42"/>
                      <a:pt x="149" y="42"/>
                    </a:cubicBezTo>
                    <a:cubicBezTo>
                      <a:pt x="143" y="37"/>
                      <a:pt x="143" y="37"/>
                      <a:pt x="143" y="37"/>
                    </a:cubicBezTo>
                    <a:cubicBezTo>
                      <a:pt x="144" y="37"/>
                      <a:pt x="144" y="37"/>
                      <a:pt x="144" y="37"/>
                    </a:cubicBezTo>
                    <a:cubicBezTo>
                      <a:pt x="145" y="38"/>
                      <a:pt x="145" y="38"/>
                      <a:pt x="145" y="38"/>
                    </a:cubicBezTo>
                    <a:cubicBezTo>
                      <a:pt x="146" y="38"/>
                      <a:pt x="146" y="38"/>
                      <a:pt x="146" y="38"/>
                    </a:cubicBezTo>
                    <a:cubicBezTo>
                      <a:pt x="146" y="38"/>
                      <a:pt x="146" y="38"/>
                      <a:pt x="146" y="38"/>
                    </a:cubicBezTo>
                    <a:cubicBezTo>
                      <a:pt x="155" y="29"/>
                      <a:pt x="155" y="29"/>
                      <a:pt x="155" y="29"/>
                    </a:cubicBezTo>
                    <a:cubicBezTo>
                      <a:pt x="155" y="28"/>
                      <a:pt x="156" y="28"/>
                      <a:pt x="156" y="28"/>
                    </a:cubicBezTo>
                    <a:cubicBezTo>
                      <a:pt x="156" y="28"/>
                      <a:pt x="155" y="28"/>
                      <a:pt x="155" y="27"/>
                    </a:cubicBezTo>
                    <a:cubicBezTo>
                      <a:pt x="154" y="26"/>
                      <a:pt x="154" y="26"/>
                      <a:pt x="154" y="26"/>
                    </a:cubicBezTo>
                    <a:close/>
                    <a:moveTo>
                      <a:pt x="155" y="50"/>
                    </a:moveTo>
                    <a:cubicBezTo>
                      <a:pt x="156" y="50"/>
                      <a:pt x="156" y="50"/>
                      <a:pt x="156" y="50"/>
                    </a:cubicBezTo>
                    <a:cubicBezTo>
                      <a:pt x="155" y="49"/>
                      <a:pt x="155" y="49"/>
                      <a:pt x="155" y="49"/>
                    </a:cubicBezTo>
                    <a:cubicBezTo>
                      <a:pt x="155" y="49"/>
                      <a:pt x="155" y="49"/>
                      <a:pt x="155" y="49"/>
                    </a:cubicBezTo>
                    <a:cubicBezTo>
                      <a:pt x="155" y="49"/>
                      <a:pt x="155" y="48"/>
                      <a:pt x="155" y="48"/>
                    </a:cubicBezTo>
                    <a:cubicBezTo>
                      <a:pt x="165" y="40"/>
                      <a:pt x="165" y="40"/>
                      <a:pt x="165" y="40"/>
                    </a:cubicBezTo>
                    <a:cubicBezTo>
                      <a:pt x="166" y="40"/>
                      <a:pt x="166" y="40"/>
                      <a:pt x="166" y="40"/>
                    </a:cubicBezTo>
                    <a:cubicBezTo>
                      <a:pt x="166" y="40"/>
                      <a:pt x="166" y="40"/>
                      <a:pt x="167" y="40"/>
                    </a:cubicBezTo>
                    <a:cubicBezTo>
                      <a:pt x="167" y="41"/>
                      <a:pt x="167" y="42"/>
                      <a:pt x="167" y="42"/>
                    </a:cubicBezTo>
                    <a:cubicBezTo>
                      <a:pt x="167" y="43"/>
                      <a:pt x="167" y="43"/>
                      <a:pt x="166" y="45"/>
                    </a:cubicBezTo>
                    <a:cubicBezTo>
                      <a:pt x="166" y="45"/>
                      <a:pt x="166" y="45"/>
                      <a:pt x="166" y="45"/>
                    </a:cubicBezTo>
                    <a:cubicBezTo>
                      <a:pt x="169" y="42"/>
                      <a:pt x="169" y="42"/>
                      <a:pt x="169" y="42"/>
                    </a:cubicBezTo>
                    <a:cubicBezTo>
                      <a:pt x="163" y="35"/>
                      <a:pt x="163" y="35"/>
                      <a:pt x="163" y="35"/>
                    </a:cubicBezTo>
                    <a:cubicBezTo>
                      <a:pt x="160" y="37"/>
                      <a:pt x="160" y="37"/>
                      <a:pt x="160" y="37"/>
                    </a:cubicBezTo>
                    <a:cubicBezTo>
                      <a:pt x="160" y="37"/>
                      <a:pt x="160" y="37"/>
                      <a:pt x="160" y="37"/>
                    </a:cubicBezTo>
                    <a:cubicBezTo>
                      <a:pt x="162" y="37"/>
                      <a:pt x="163" y="37"/>
                      <a:pt x="163" y="37"/>
                    </a:cubicBezTo>
                    <a:cubicBezTo>
                      <a:pt x="163" y="37"/>
                      <a:pt x="164" y="37"/>
                      <a:pt x="164" y="38"/>
                    </a:cubicBezTo>
                    <a:cubicBezTo>
                      <a:pt x="165" y="38"/>
                      <a:pt x="165" y="38"/>
                      <a:pt x="165" y="38"/>
                    </a:cubicBezTo>
                    <a:cubicBezTo>
                      <a:pt x="165" y="39"/>
                      <a:pt x="165" y="39"/>
                      <a:pt x="164" y="39"/>
                    </a:cubicBezTo>
                    <a:cubicBezTo>
                      <a:pt x="154" y="47"/>
                      <a:pt x="154" y="47"/>
                      <a:pt x="154" y="47"/>
                    </a:cubicBezTo>
                    <a:cubicBezTo>
                      <a:pt x="154" y="47"/>
                      <a:pt x="154" y="47"/>
                      <a:pt x="154" y="47"/>
                    </a:cubicBezTo>
                    <a:cubicBezTo>
                      <a:pt x="154" y="47"/>
                      <a:pt x="153" y="47"/>
                      <a:pt x="153" y="47"/>
                    </a:cubicBezTo>
                    <a:cubicBezTo>
                      <a:pt x="153" y="46"/>
                      <a:pt x="153" y="46"/>
                      <a:pt x="153" y="46"/>
                    </a:cubicBezTo>
                    <a:cubicBezTo>
                      <a:pt x="152" y="47"/>
                      <a:pt x="152" y="47"/>
                      <a:pt x="152" y="47"/>
                    </a:cubicBezTo>
                    <a:cubicBezTo>
                      <a:pt x="155" y="50"/>
                      <a:pt x="155" y="50"/>
                      <a:pt x="155" y="50"/>
                    </a:cubicBezTo>
                    <a:close/>
                    <a:moveTo>
                      <a:pt x="174" y="54"/>
                    </a:moveTo>
                    <a:cubicBezTo>
                      <a:pt x="174" y="54"/>
                      <a:pt x="175" y="54"/>
                      <a:pt x="175" y="53"/>
                    </a:cubicBezTo>
                    <a:cubicBezTo>
                      <a:pt x="175" y="53"/>
                      <a:pt x="175" y="53"/>
                      <a:pt x="174" y="53"/>
                    </a:cubicBezTo>
                    <a:cubicBezTo>
                      <a:pt x="174" y="52"/>
                      <a:pt x="174" y="52"/>
                      <a:pt x="174" y="52"/>
                    </a:cubicBezTo>
                    <a:cubicBezTo>
                      <a:pt x="175" y="52"/>
                      <a:pt x="175" y="52"/>
                      <a:pt x="175" y="52"/>
                    </a:cubicBezTo>
                    <a:cubicBezTo>
                      <a:pt x="177" y="55"/>
                      <a:pt x="177" y="55"/>
                      <a:pt x="177" y="55"/>
                    </a:cubicBezTo>
                    <a:cubicBezTo>
                      <a:pt x="176" y="55"/>
                      <a:pt x="176" y="55"/>
                      <a:pt x="176" y="55"/>
                    </a:cubicBezTo>
                    <a:cubicBezTo>
                      <a:pt x="176" y="55"/>
                      <a:pt x="176" y="55"/>
                      <a:pt x="176" y="55"/>
                    </a:cubicBezTo>
                    <a:cubicBezTo>
                      <a:pt x="176" y="55"/>
                      <a:pt x="176" y="55"/>
                      <a:pt x="175" y="55"/>
                    </a:cubicBezTo>
                    <a:cubicBezTo>
                      <a:pt x="175" y="55"/>
                      <a:pt x="175" y="55"/>
                      <a:pt x="174" y="55"/>
                    </a:cubicBezTo>
                    <a:cubicBezTo>
                      <a:pt x="166" y="56"/>
                      <a:pt x="166" y="56"/>
                      <a:pt x="166" y="56"/>
                    </a:cubicBezTo>
                    <a:cubicBezTo>
                      <a:pt x="162" y="58"/>
                      <a:pt x="162" y="58"/>
                      <a:pt x="162" y="58"/>
                    </a:cubicBezTo>
                    <a:cubicBezTo>
                      <a:pt x="162" y="59"/>
                      <a:pt x="162" y="59"/>
                      <a:pt x="162" y="59"/>
                    </a:cubicBezTo>
                    <a:cubicBezTo>
                      <a:pt x="161" y="59"/>
                      <a:pt x="162" y="59"/>
                      <a:pt x="162" y="60"/>
                    </a:cubicBezTo>
                    <a:cubicBezTo>
                      <a:pt x="162" y="60"/>
                      <a:pt x="162" y="60"/>
                      <a:pt x="162" y="60"/>
                    </a:cubicBezTo>
                    <a:cubicBezTo>
                      <a:pt x="162" y="61"/>
                      <a:pt x="162" y="61"/>
                      <a:pt x="162" y="61"/>
                    </a:cubicBezTo>
                    <a:cubicBezTo>
                      <a:pt x="159" y="56"/>
                      <a:pt x="159" y="56"/>
                      <a:pt x="159" y="56"/>
                    </a:cubicBezTo>
                    <a:cubicBezTo>
                      <a:pt x="160" y="56"/>
                      <a:pt x="160" y="56"/>
                      <a:pt x="160" y="56"/>
                    </a:cubicBezTo>
                    <a:cubicBezTo>
                      <a:pt x="160" y="57"/>
                      <a:pt x="160" y="57"/>
                      <a:pt x="160" y="57"/>
                    </a:cubicBezTo>
                    <a:cubicBezTo>
                      <a:pt x="160" y="57"/>
                      <a:pt x="160" y="57"/>
                      <a:pt x="161" y="57"/>
                    </a:cubicBezTo>
                    <a:cubicBezTo>
                      <a:pt x="161" y="57"/>
                      <a:pt x="161" y="57"/>
                      <a:pt x="161" y="57"/>
                    </a:cubicBezTo>
                    <a:cubicBezTo>
                      <a:pt x="165" y="55"/>
                      <a:pt x="165" y="55"/>
                      <a:pt x="165" y="55"/>
                    </a:cubicBezTo>
                    <a:cubicBezTo>
                      <a:pt x="171" y="48"/>
                      <a:pt x="171" y="48"/>
                      <a:pt x="171" y="48"/>
                    </a:cubicBezTo>
                    <a:cubicBezTo>
                      <a:pt x="171" y="48"/>
                      <a:pt x="171" y="48"/>
                      <a:pt x="171" y="47"/>
                    </a:cubicBezTo>
                    <a:cubicBezTo>
                      <a:pt x="171" y="47"/>
                      <a:pt x="171" y="47"/>
                      <a:pt x="171" y="47"/>
                    </a:cubicBezTo>
                    <a:cubicBezTo>
                      <a:pt x="171" y="46"/>
                      <a:pt x="171" y="46"/>
                      <a:pt x="171" y="46"/>
                    </a:cubicBezTo>
                    <a:cubicBezTo>
                      <a:pt x="171" y="46"/>
                      <a:pt x="171" y="46"/>
                      <a:pt x="171" y="46"/>
                    </a:cubicBezTo>
                    <a:cubicBezTo>
                      <a:pt x="173" y="50"/>
                      <a:pt x="173" y="50"/>
                      <a:pt x="173" y="50"/>
                    </a:cubicBezTo>
                    <a:cubicBezTo>
                      <a:pt x="173" y="50"/>
                      <a:pt x="173" y="50"/>
                      <a:pt x="173" y="50"/>
                    </a:cubicBezTo>
                    <a:cubicBezTo>
                      <a:pt x="173" y="49"/>
                      <a:pt x="173" y="49"/>
                      <a:pt x="173" y="49"/>
                    </a:cubicBezTo>
                    <a:cubicBezTo>
                      <a:pt x="172" y="49"/>
                      <a:pt x="172" y="49"/>
                      <a:pt x="172" y="49"/>
                    </a:cubicBezTo>
                    <a:cubicBezTo>
                      <a:pt x="172" y="49"/>
                      <a:pt x="172" y="49"/>
                      <a:pt x="171" y="49"/>
                    </a:cubicBezTo>
                    <a:cubicBezTo>
                      <a:pt x="167" y="55"/>
                      <a:pt x="167" y="55"/>
                      <a:pt x="167" y="55"/>
                    </a:cubicBezTo>
                    <a:cubicBezTo>
                      <a:pt x="167" y="55"/>
                      <a:pt x="167" y="55"/>
                      <a:pt x="167" y="55"/>
                    </a:cubicBezTo>
                    <a:lnTo>
                      <a:pt x="174" y="54"/>
                    </a:lnTo>
                    <a:close/>
                  </a:path>
                </a:pathLst>
              </a:custGeom>
              <a:solidFill>
                <a:srgbClr val="FFFFFF"/>
              </a:solidFill>
              <a:ln w="3175" cap="flat">
                <a:solidFill>
                  <a:srgbClr val="FFFFFF"/>
                </a:solidFill>
                <a:prstDash val="solid"/>
                <a:miter lim="800000"/>
              </a:ln>
            </p:spPr>
            <p:txBody>
              <a:bodyPr anchor="ctr"/>
              <a:lstStyle/>
              <a:p>
                <a:pPr algn="ctr"/>
                <a:endParaRPr sz="1350"/>
              </a:p>
            </p:txBody>
          </p:sp>
          <p:sp>
            <p:nvSpPr>
              <p:cNvPr id="278" name="ïśľíḓé"/>
              <p:cNvSpPr/>
              <p:nvPr/>
            </p:nvSpPr>
            <p:spPr bwMode="auto">
              <a:xfrm>
                <a:off x="3667126" y="3184525"/>
                <a:ext cx="492125" cy="496888"/>
              </a:xfrm>
              <a:custGeom>
                <a:avLst/>
                <a:gdLst>
                  <a:gd name="T0" fmla="*/ 74 w 149"/>
                  <a:gd name="T1" fmla="*/ 0 h 149"/>
                  <a:gd name="T2" fmla="*/ 149 w 149"/>
                  <a:gd name="T3" fmla="*/ 74 h 149"/>
                  <a:gd name="T4" fmla="*/ 74 w 149"/>
                  <a:gd name="T5" fmla="*/ 149 h 149"/>
                  <a:gd name="T6" fmla="*/ 0 w 149"/>
                  <a:gd name="T7" fmla="*/ 74 h 149"/>
                  <a:gd name="T8" fmla="*/ 74 w 149"/>
                  <a:gd name="T9" fmla="*/ 0 h 149"/>
                  <a:gd name="T10" fmla="*/ 74 w 149"/>
                  <a:gd name="T11" fmla="*/ 2 h 149"/>
                  <a:gd name="T12" fmla="*/ 2 w 149"/>
                  <a:gd name="T13" fmla="*/ 74 h 149"/>
                  <a:gd name="T14" fmla="*/ 74 w 149"/>
                  <a:gd name="T15" fmla="*/ 146 h 149"/>
                  <a:gd name="T16" fmla="*/ 146 w 149"/>
                  <a:gd name="T17" fmla="*/ 74 h 149"/>
                  <a:gd name="T18" fmla="*/ 74 w 149"/>
                  <a:gd name="T19"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49">
                    <a:moveTo>
                      <a:pt x="74" y="0"/>
                    </a:moveTo>
                    <a:cubicBezTo>
                      <a:pt x="115" y="0"/>
                      <a:pt x="149" y="33"/>
                      <a:pt x="149" y="74"/>
                    </a:cubicBezTo>
                    <a:cubicBezTo>
                      <a:pt x="149" y="115"/>
                      <a:pt x="115" y="149"/>
                      <a:pt x="74" y="149"/>
                    </a:cubicBezTo>
                    <a:cubicBezTo>
                      <a:pt x="33" y="149"/>
                      <a:pt x="0" y="115"/>
                      <a:pt x="0" y="74"/>
                    </a:cubicBezTo>
                    <a:cubicBezTo>
                      <a:pt x="0" y="33"/>
                      <a:pt x="33" y="0"/>
                      <a:pt x="74" y="0"/>
                    </a:cubicBezTo>
                    <a:close/>
                    <a:moveTo>
                      <a:pt x="74" y="2"/>
                    </a:moveTo>
                    <a:cubicBezTo>
                      <a:pt x="35" y="2"/>
                      <a:pt x="2" y="34"/>
                      <a:pt x="2" y="74"/>
                    </a:cubicBezTo>
                    <a:cubicBezTo>
                      <a:pt x="2" y="114"/>
                      <a:pt x="35" y="146"/>
                      <a:pt x="74" y="146"/>
                    </a:cubicBezTo>
                    <a:cubicBezTo>
                      <a:pt x="114" y="146"/>
                      <a:pt x="146" y="114"/>
                      <a:pt x="146" y="74"/>
                    </a:cubicBezTo>
                    <a:cubicBezTo>
                      <a:pt x="146" y="34"/>
                      <a:pt x="114" y="2"/>
                      <a:pt x="74" y="2"/>
                    </a:cubicBezTo>
                    <a:close/>
                  </a:path>
                </a:pathLst>
              </a:custGeom>
              <a:solidFill>
                <a:srgbClr val="0052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9" name="ïslíḍê"/>
              <p:cNvSpPr/>
              <p:nvPr/>
            </p:nvSpPr>
            <p:spPr bwMode="auto">
              <a:xfrm>
                <a:off x="3775076" y="3248025"/>
                <a:ext cx="274638" cy="146050"/>
              </a:xfrm>
              <a:custGeom>
                <a:avLst/>
                <a:gdLst>
                  <a:gd name="T0" fmla="*/ 10 w 83"/>
                  <a:gd name="T1" fmla="*/ 43 h 44"/>
                  <a:gd name="T2" fmla="*/ 18 w 83"/>
                  <a:gd name="T3" fmla="*/ 39 h 44"/>
                  <a:gd name="T4" fmla="*/ 67 w 83"/>
                  <a:gd name="T5" fmla="*/ 39 h 44"/>
                  <a:gd name="T6" fmla="*/ 73 w 83"/>
                  <a:gd name="T7" fmla="*/ 42 h 44"/>
                  <a:gd name="T8" fmla="*/ 76 w 83"/>
                  <a:gd name="T9" fmla="*/ 43 h 44"/>
                  <a:gd name="T10" fmla="*/ 83 w 83"/>
                  <a:gd name="T11" fmla="*/ 35 h 44"/>
                  <a:gd name="T12" fmla="*/ 76 w 83"/>
                  <a:gd name="T13" fmla="*/ 37 h 44"/>
                  <a:gd name="T14" fmla="*/ 69 w 83"/>
                  <a:gd name="T15" fmla="*/ 33 h 44"/>
                  <a:gd name="T16" fmla="*/ 70 w 83"/>
                  <a:gd name="T17" fmla="*/ 26 h 44"/>
                  <a:gd name="T18" fmla="*/ 64 w 83"/>
                  <a:gd name="T19" fmla="*/ 30 h 44"/>
                  <a:gd name="T20" fmla="*/ 59 w 83"/>
                  <a:gd name="T21" fmla="*/ 31 h 44"/>
                  <a:gd name="T22" fmla="*/ 56 w 83"/>
                  <a:gd name="T23" fmla="*/ 29 h 44"/>
                  <a:gd name="T24" fmla="*/ 56 w 83"/>
                  <a:gd name="T25" fmla="*/ 24 h 44"/>
                  <a:gd name="T26" fmla="*/ 58 w 83"/>
                  <a:gd name="T27" fmla="*/ 23 h 44"/>
                  <a:gd name="T28" fmla="*/ 58 w 83"/>
                  <a:gd name="T29" fmla="*/ 19 h 44"/>
                  <a:gd name="T30" fmla="*/ 54 w 83"/>
                  <a:gd name="T31" fmla="*/ 19 h 44"/>
                  <a:gd name="T32" fmla="*/ 53 w 83"/>
                  <a:gd name="T33" fmla="*/ 21 h 44"/>
                  <a:gd name="T34" fmla="*/ 44 w 83"/>
                  <a:gd name="T35" fmla="*/ 21 h 44"/>
                  <a:gd name="T36" fmla="*/ 43 w 83"/>
                  <a:gd name="T37" fmla="*/ 18 h 44"/>
                  <a:gd name="T38" fmla="*/ 44 w 83"/>
                  <a:gd name="T39" fmla="*/ 13 h 44"/>
                  <a:gd name="T40" fmla="*/ 43 w 83"/>
                  <a:gd name="T41" fmla="*/ 8 h 44"/>
                  <a:gd name="T42" fmla="*/ 43 w 83"/>
                  <a:gd name="T43" fmla="*/ 6 h 44"/>
                  <a:gd name="T44" fmla="*/ 43 w 83"/>
                  <a:gd name="T45" fmla="*/ 2 h 44"/>
                  <a:gd name="T46" fmla="*/ 43 w 83"/>
                  <a:gd name="T47" fmla="*/ 0 h 44"/>
                  <a:gd name="T48" fmla="*/ 40 w 83"/>
                  <a:gd name="T49" fmla="*/ 0 h 44"/>
                  <a:gd name="T50" fmla="*/ 39 w 83"/>
                  <a:gd name="T51" fmla="*/ 2 h 44"/>
                  <a:gd name="T52" fmla="*/ 39 w 83"/>
                  <a:gd name="T53" fmla="*/ 6 h 44"/>
                  <a:gd name="T54" fmla="*/ 39 w 83"/>
                  <a:gd name="T55" fmla="*/ 8 h 44"/>
                  <a:gd name="T56" fmla="*/ 38 w 83"/>
                  <a:gd name="T57" fmla="*/ 13 h 44"/>
                  <a:gd name="T58" fmla="*/ 38 w 83"/>
                  <a:gd name="T59" fmla="*/ 18 h 44"/>
                  <a:gd name="T60" fmla="*/ 38 w 83"/>
                  <a:gd name="T61" fmla="*/ 21 h 44"/>
                  <a:gd name="T62" fmla="*/ 30 w 83"/>
                  <a:gd name="T63" fmla="*/ 21 h 44"/>
                  <a:gd name="T64" fmla="*/ 29 w 83"/>
                  <a:gd name="T65" fmla="*/ 19 h 44"/>
                  <a:gd name="T66" fmla="*/ 25 w 83"/>
                  <a:gd name="T67" fmla="*/ 19 h 44"/>
                  <a:gd name="T68" fmla="*/ 25 w 83"/>
                  <a:gd name="T69" fmla="*/ 23 h 44"/>
                  <a:gd name="T70" fmla="*/ 26 w 83"/>
                  <a:gd name="T71" fmla="*/ 24 h 44"/>
                  <a:gd name="T72" fmla="*/ 27 w 83"/>
                  <a:gd name="T73" fmla="*/ 29 h 44"/>
                  <a:gd name="T74" fmla="*/ 22 w 83"/>
                  <a:gd name="T75" fmla="*/ 31 h 44"/>
                  <a:gd name="T76" fmla="*/ 13 w 83"/>
                  <a:gd name="T77" fmla="*/ 26 h 44"/>
                  <a:gd name="T78" fmla="*/ 13 w 83"/>
                  <a:gd name="T79" fmla="*/ 35 h 44"/>
                  <a:gd name="T80" fmla="*/ 7 w 83"/>
                  <a:gd name="T81" fmla="*/ 37 h 44"/>
                  <a:gd name="T82" fmla="*/ 0 w 83"/>
                  <a:gd name="T83" fmla="*/ 34 h 44"/>
                  <a:gd name="T84" fmla="*/ 5 w 83"/>
                  <a:gd name="T85" fmla="*/ 42 h 44"/>
                  <a:gd name="T86" fmla="*/ 10 w 83"/>
                  <a:gd name="T8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44">
                    <a:moveTo>
                      <a:pt x="10" y="43"/>
                    </a:moveTo>
                    <a:cubicBezTo>
                      <a:pt x="18" y="39"/>
                      <a:pt x="18" y="39"/>
                      <a:pt x="18" y="39"/>
                    </a:cubicBezTo>
                    <a:cubicBezTo>
                      <a:pt x="67" y="39"/>
                      <a:pt x="67" y="39"/>
                      <a:pt x="67" y="39"/>
                    </a:cubicBezTo>
                    <a:cubicBezTo>
                      <a:pt x="73" y="42"/>
                      <a:pt x="73" y="42"/>
                      <a:pt x="73" y="42"/>
                    </a:cubicBezTo>
                    <a:cubicBezTo>
                      <a:pt x="74" y="43"/>
                      <a:pt x="75" y="43"/>
                      <a:pt x="76" y="43"/>
                    </a:cubicBezTo>
                    <a:cubicBezTo>
                      <a:pt x="80" y="42"/>
                      <a:pt x="83" y="35"/>
                      <a:pt x="83" y="35"/>
                    </a:cubicBezTo>
                    <a:cubicBezTo>
                      <a:pt x="83" y="35"/>
                      <a:pt x="79" y="38"/>
                      <a:pt x="76" y="37"/>
                    </a:cubicBezTo>
                    <a:cubicBezTo>
                      <a:pt x="73" y="37"/>
                      <a:pt x="69" y="36"/>
                      <a:pt x="69" y="33"/>
                    </a:cubicBezTo>
                    <a:cubicBezTo>
                      <a:pt x="69" y="30"/>
                      <a:pt x="70" y="27"/>
                      <a:pt x="70" y="26"/>
                    </a:cubicBezTo>
                    <a:cubicBezTo>
                      <a:pt x="70" y="26"/>
                      <a:pt x="67" y="29"/>
                      <a:pt x="64" y="30"/>
                    </a:cubicBezTo>
                    <a:cubicBezTo>
                      <a:pt x="61" y="32"/>
                      <a:pt x="60" y="31"/>
                      <a:pt x="59" y="31"/>
                    </a:cubicBezTo>
                    <a:cubicBezTo>
                      <a:pt x="57" y="30"/>
                      <a:pt x="56" y="29"/>
                      <a:pt x="56" y="29"/>
                    </a:cubicBezTo>
                    <a:cubicBezTo>
                      <a:pt x="56" y="24"/>
                      <a:pt x="56" y="24"/>
                      <a:pt x="56" y="24"/>
                    </a:cubicBezTo>
                    <a:cubicBezTo>
                      <a:pt x="58" y="23"/>
                      <a:pt x="58" y="23"/>
                      <a:pt x="58" y="23"/>
                    </a:cubicBezTo>
                    <a:cubicBezTo>
                      <a:pt x="58" y="19"/>
                      <a:pt x="58" y="19"/>
                      <a:pt x="58" y="19"/>
                    </a:cubicBezTo>
                    <a:cubicBezTo>
                      <a:pt x="54" y="19"/>
                      <a:pt x="54" y="19"/>
                      <a:pt x="54" y="19"/>
                    </a:cubicBezTo>
                    <a:cubicBezTo>
                      <a:pt x="54" y="19"/>
                      <a:pt x="54" y="21"/>
                      <a:pt x="53" y="21"/>
                    </a:cubicBezTo>
                    <a:cubicBezTo>
                      <a:pt x="52" y="21"/>
                      <a:pt x="44" y="21"/>
                      <a:pt x="44" y="21"/>
                    </a:cubicBezTo>
                    <a:cubicBezTo>
                      <a:pt x="44" y="21"/>
                      <a:pt x="43" y="20"/>
                      <a:pt x="43" y="18"/>
                    </a:cubicBezTo>
                    <a:cubicBezTo>
                      <a:pt x="44" y="17"/>
                      <a:pt x="44" y="17"/>
                      <a:pt x="44" y="13"/>
                    </a:cubicBezTo>
                    <a:cubicBezTo>
                      <a:pt x="44" y="10"/>
                      <a:pt x="44" y="9"/>
                      <a:pt x="43" y="8"/>
                    </a:cubicBezTo>
                    <a:cubicBezTo>
                      <a:pt x="43" y="7"/>
                      <a:pt x="42" y="7"/>
                      <a:pt x="43" y="6"/>
                    </a:cubicBezTo>
                    <a:cubicBezTo>
                      <a:pt x="44" y="5"/>
                      <a:pt x="44" y="4"/>
                      <a:pt x="43" y="2"/>
                    </a:cubicBezTo>
                    <a:cubicBezTo>
                      <a:pt x="42" y="1"/>
                      <a:pt x="43" y="2"/>
                      <a:pt x="43" y="0"/>
                    </a:cubicBezTo>
                    <a:cubicBezTo>
                      <a:pt x="40" y="0"/>
                      <a:pt x="40" y="0"/>
                      <a:pt x="40" y="0"/>
                    </a:cubicBezTo>
                    <a:cubicBezTo>
                      <a:pt x="39" y="0"/>
                      <a:pt x="40" y="1"/>
                      <a:pt x="39" y="2"/>
                    </a:cubicBezTo>
                    <a:cubicBezTo>
                      <a:pt x="38" y="3"/>
                      <a:pt x="38" y="5"/>
                      <a:pt x="39" y="6"/>
                    </a:cubicBezTo>
                    <a:cubicBezTo>
                      <a:pt x="39" y="7"/>
                      <a:pt x="40" y="7"/>
                      <a:pt x="39" y="8"/>
                    </a:cubicBezTo>
                    <a:cubicBezTo>
                      <a:pt x="38" y="9"/>
                      <a:pt x="38" y="10"/>
                      <a:pt x="38" y="13"/>
                    </a:cubicBezTo>
                    <a:cubicBezTo>
                      <a:pt x="38" y="16"/>
                      <a:pt x="38" y="17"/>
                      <a:pt x="38" y="18"/>
                    </a:cubicBezTo>
                    <a:cubicBezTo>
                      <a:pt x="39" y="20"/>
                      <a:pt x="38" y="21"/>
                      <a:pt x="38" y="21"/>
                    </a:cubicBezTo>
                    <a:cubicBezTo>
                      <a:pt x="37" y="21"/>
                      <a:pt x="30" y="21"/>
                      <a:pt x="30" y="21"/>
                    </a:cubicBezTo>
                    <a:cubicBezTo>
                      <a:pt x="30" y="21"/>
                      <a:pt x="29" y="20"/>
                      <a:pt x="29" y="19"/>
                    </a:cubicBezTo>
                    <a:cubicBezTo>
                      <a:pt x="25" y="19"/>
                      <a:pt x="25" y="19"/>
                      <a:pt x="25" y="19"/>
                    </a:cubicBezTo>
                    <a:cubicBezTo>
                      <a:pt x="25" y="23"/>
                      <a:pt x="25" y="23"/>
                      <a:pt x="25" y="23"/>
                    </a:cubicBezTo>
                    <a:cubicBezTo>
                      <a:pt x="26" y="24"/>
                      <a:pt x="26" y="24"/>
                      <a:pt x="26" y="24"/>
                    </a:cubicBezTo>
                    <a:cubicBezTo>
                      <a:pt x="27" y="29"/>
                      <a:pt x="27" y="29"/>
                      <a:pt x="27" y="29"/>
                    </a:cubicBezTo>
                    <a:cubicBezTo>
                      <a:pt x="27" y="29"/>
                      <a:pt x="24" y="31"/>
                      <a:pt x="22" y="31"/>
                    </a:cubicBezTo>
                    <a:cubicBezTo>
                      <a:pt x="19" y="31"/>
                      <a:pt x="13" y="26"/>
                      <a:pt x="13" y="26"/>
                    </a:cubicBezTo>
                    <a:cubicBezTo>
                      <a:pt x="13" y="26"/>
                      <a:pt x="14" y="33"/>
                      <a:pt x="13" y="35"/>
                    </a:cubicBezTo>
                    <a:cubicBezTo>
                      <a:pt x="13" y="37"/>
                      <a:pt x="10" y="37"/>
                      <a:pt x="7" y="37"/>
                    </a:cubicBezTo>
                    <a:cubicBezTo>
                      <a:pt x="4" y="37"/>
                      <a:pt x="0" y="35"/>
                      <a:pt x="0" y="34"/>
                    </a:cubicBezTo>
                    <a:cubicBezTo>
                      <a:pt x="0" y="34"/>
                      <a:pt x="3" y="40"/>
                      <a:pt x="5" y="42"/>
                    </a:cubicBezTo>
                    <a:cubicBezTo>
                      <a:pt x="7" y="44"/>
                      <a:pt x="10" y="43"/>
                      <a:pt x="10" y="4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0" name="íṡļïdê"/>
              <p:cNvSpPr/>
              <p:nvPr/>
            </p:nvSpPr>
            <p:spPr bwMode="auto">
              <a:xfrm>
                <a:off x="3614738" y="3370263"/>
                <a:ext cx="596900" cy="241300"/>
              </a:xfrm>
              <a:custGeom>
                <a:avLst/>
                <a:gdLst>
                  <a:gd name="T0" fmla="*/ 58 w 181"/>
                  <a:gd name="T1" fmla="*/ 72 h 72"/>
                  <a:gd name="T2" fmla="*/ 8 w 181"/>
                  <a:gd name="T3" fmla="*/ 72 h 72"/>
                  <a:gd name="T4" fmla="*/ 3 w 181"/>
                  <a:gd name="T5" fmla="*/ 63 h 72"/>
                  <a:gd name="T6" fmla="*/ 6 w 181"/>
                  <a:gd name="T7" fmla="*/ 63 h 72"/>
                  <a:gd name="T8" fmla="*/ 11 w 181"/>
                  <a:gd name="T9" fmla="*/ 55 h 72"/>
                  <a:gd name="T10" fmla="*/ 14 w 181"/>
                  <a:gd name="T11" fmla="*/ 55 h 72"/>
                  <a:gd name="T12" fmla="*/ 14 w 181"/>
                  <a:gd name="T13" fmla="*/ 29 h 72"/>
                  <a:gd name="T14" fmla="*/ 0 w 181"/>
                  <a:gd name="T15" fmla="*/ 4 h 72"/>
                  <a:gd name="T16" fmla="*/ 30 w 181"/>
                  <a:gd name="T17" fmla="*/ 0 h 72"/>
                  <a:gd name="T18" fmla="*/ 58 w 181"/>
                  <a:gd name="T19" fmla="*/ 8 h 72"/>
                  <a:gd name="T20" fmla="*/ 51 w 181"/>
                  <a:gd name="T21" fmla="*/ 25 h 72"/>
                  <a:gd name="T22" fmla="*/ 131 w 181"/>
                  <a:gd name="T23" fmla="*/ 25 h 72"/>
                  <a:gd name="T24" fmla="*/ 122 w 181"/>
                  <a:gd name="T25" fmla="*/ 8 h 72"/>
                  <a:gd name="T26" fmla="*/ 150 w 181"/>
                  <a:gd name="T27" fmla="*/ 0 h 72"/>
                  <a:gd name="T28" fmla="*/ 181 w 181"/>
                  <a:gd name="T29" fmla="*/ 5 h 72"/>
                  <a:gd name="T30" fmla="*/ 166 w 181"/>
                  <a:gd name="T31" fmla="*/ 28 h 72"/>
                  <a:gd name="T32" fmla="*/ 166 w 181"/>
                  <a:gd name="T33" fmla="*/ 55 h 72"/>
                  <a:gd name="T34" fmla="*/ 171 w 181"/>
                  <a:gd name="T35" fmla="*/ 55 h 72"/>
                  <a:gd name="T36" fmla="*/ 178 w 181"/>
                  <a:gd name="T37" fmla="*/ 65 h 72"/>
                  <a:gd name="T38" fmla="*/ 174 w 181"/>
                  <a:gd name="T39" fmla="*/ 72 h 72"/>
                  <a:gd name="T40" fmla="*/ 58 w 181"/>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72">
                    <a:moveTo>
                      <a:pt x="58" y="72"/>
                    </a:moveTo>
                    <a:cubicBezTo>
                      <a:pt x="8" y="72"/>
                      <a:pt x="8" y="72"/>
                      <a:pt x="8" y="72"/>
                    </a:cubicBezTo>
                    <a:cubicBezTo>
                      <a:pt x="3" y="63"/>
                      <a:pt x="3" y="63"/>
                      <a:pt x="3" y="63"/>
                    </a:cubicBezTo>
                    <a:cubicBezTo>
                      <a:pt x="6" y="63"/>
                      <a:pt x="6" y="63"/>
                      <a:pt x="6" y="63"/>
                    </a:cubicBezTo>
                    <a:cubicBezTo>
                      <a:pt x="7" y="61"/>
                      <a:pt x="10" y="57"/>
                      <a:pt x="11" y="55"/>
                    </a:cubicBezTo>
                    <a:cubicBezTo>
                      <a:pt x="12" y="55"/>
                      <a:pt x="13" y="55"/>
                      <a:pt x="14" y="55"/>
                    </a:cubicBezTo>
                    <a:cubicBezTo>
                      <a:pt x="14" y="45"/>
                      <a:pt x="14" y="39"/>
                      <a:pt x="14" y="29"/>
                    </a:cubicBezTo>
                    <a:cubicBezTo>
                      <a:pt x="6" y="25"/>
                      <a:pt x="0" y="19"/>
                      <a:pt x="0" y="4"/>
                    </a:cubicBezTo>
                    <a:cubicBezTo>
                      <a:pt x="13" y="19"/>
                      <a:pt x="25" y="20"/>
                      <a:pt x="30" y="0"/>
                    </a:cubicBezTo>
                    <a:cubicBezTo>
                      <a:pt x="40" y="22"/>
                      <a:pt x="50" y="16"/>
                      <a:pt x="58" y="8"/>
                    </a:cubicBezTo>
                    <a:cubicBezTo>
                      <a:pt x="59" y="17"/>
                      <a:pt x="51" y="24"/>
                      <a:pt x="51" y="25"/>
                    </a:cubicBezTo>
                    <a:cubicBezTo>
                      <a:pt x="131" y="25"/>
                      <a:pt x="131" y="25"/>
                      <a:pt x="131" y="25"/>
                    </a:cubicBezTo>
                    <a:cubicBezTo>
                      <a:pt x="128" y="21"/>
                      <a:pt x="123" y="15"/>
                      <a:pt x="122" y="8"/>
                    </a:cubicBezTo>
                    <a:cubicBezTo>
                      <a:pt x="131" y="18"/>
                      <a:pt x="141" y="23"/>
                      <a:pt x="150" y="0"/>
                    </a:cubicBezTo>
                    <a:cubicBezTo>
                      <a:pt x="160" y="23"/>
                      <a:pt x="169" y="16"/>
                      <a:pt x="181" y="5"/>
                    </a:cubicBezTo>
                    <a:cubicBezTo>
                      <a:pt x="178" y="23"/>
                      <a:pt x="174" y="23"/>
                      <a:pt x="166" y="28"/>
                    </a:cubicBezTo>
                    <a:cubicBezTo>
                      <a:pt x="166" y="38"/>
                      <a:pt x="166" y="45"/>
                      <a:pt x="166" y="55"/>
                    </a:cubicBezTo>
                    <a:cubicBezTo>
                      <a:pt x="168" y="55"/>
                      <a:pt x="169" y="55"/>
                      <a:pt x="171" y="55"/>
                    </a:cubicBezTo>
                    <a:cubicBezTo>
                      <a:pt x="178" y="65"/>
                      <a:pt x="178" y="65"/>
                      <a:pt x="178" y="65"/>
                    </a:cubicBezTo>
                    <a:cubicBezTo>
                      <a:pt x="174" y="72"/>
                      <a:pt x="174" y="72"/>
                      <a:pt x="174" y="72"/>
                    </a:cubicBezTo>
                    <a:lnTo>
                      <a:pt x="5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1" name="iş1ïďe"/>
              <p:cNvSpPr/>
              <p:nvPr/>
            </p:nvSpPr>
            <p:spPr bwMode="auto">
              <a:xfrm>
                <a:off x="3624263" y="3381375"/>
                <a:ext cx="577850" cy="200025"/>
              </a:xfrm>
              <a:custGeom>
                <a:avLst/>
                <a:gdLst>
                  <a:gd name="T0" fmla="*/ 130 w 175"/>
                  <a:gd name="T1" fmla="*/ 51 h 60"/>
                  <a:gd name="T2" fmla="*/ 130 w 175"/>
                  <a:gd name="T3" fmla="*/ 50 h 60"/>
                  <a:gd name="T4" fmla="*/ 48 w 175"/>
                  <a:gd name="T5" fmla="*/ 50 h 60"/>
                  <a:gd name="T6" fmla="*/ 48 w 175"/>
                  <a:gd name="T7" fmla="*/ 51 h 60"/>
                  <a:gd name="T8" fmla="*/ 52 w 175"/>
                  <a:gd name="T9" fmla="*/ 51 h 60"/>
                  <a:gd name="T10" fmla="*/ 48 w 175"/>
                  <a:gd name="T11" fmla="*/ 60 h 60"/>
                  <a:gd name="T12" fmla="*/ 7 w 175"/>
                  <a:gd name="T13" fmla="*/ 60 h 60"/>
                  <a:gd name="T14" fmla="*/ 10 w 175"/>
                  <a:gd name="T15" fmla="*/ 54 h 60"/>
                  <a:gd name="T16" fmla="*/ 14 w 175"/>
                  <a:gd name="T17" fmla="*/ 54 h 60"/>
                  <a:gd name="T18" fmla="*/ 13 w 175"/>
                  <a:gd name="T19" fmla="*/ 25 h 60"/>
                  <a:gd name="T20" fmla="*/ 0 w 175"/>
                  <a:gd name="T21" fmla="*/ 7 h 60"/>
                  <a:gd name="T22" fmla="*/ 28 w 175"/>
                  <a:gd name="T23" fmla="*/ 0 h 60"/>
                  <a:gd name="T24" fmla="*/ 55 w 175"/>
                  <a:gd name="T25" fmla="*/ 7 h 60"/>
                  <a:gd name="T26" fmla="*/ 48 w 175"/>
                  <a:gd name="T27" fmla="*/ 22 h 60"/>
                  <a:gd name="T28" fmla="*/ 127 w 175"/>
                  <a:gd name="T29" fmla="*/ 22 h 60"/>
                  <a:gd name="T30" fmla="*/ 119 w 175"/>
                  <a:gd name="T31" fmla="*/ 7 h 60"/>
                  <a:gd name="T32" fmla="*/ 147 w 175"/>
                  <a:gd name="T33" fmla="*/ 0 h 60"/>
                  <a:gd name="T34" fmla="*/ 175 w 175"/>
                  <a:gd name="T35" fmla="*/ 7 h 60"/>
                  <a:gd name="T36" fmla="*/ 161 w 175"/>
                  <a:gd name="T37" fmla="*/ 24 h 60"/>
                  <a:gd name="T38" fmla="*/ 161 w 175"/>
                  <a:gd name="T39" fmla="*/ 53 h 60"/>
                  <a:gd name="T40" fmla="*/ 165 w 175"/>
                  <a:gd name="T41" fmla="*/ 53 h 60"/>
                  <a:gd name="T42" fmla="*/ 169 w 175"/>
                  <a:gd name="T43" fmla="*/ 60 h 60"/>
                  <a:gd name="T44" fmla="*/ 128 w 175"/>
                  <a:gd name="T45" fmla="*/ 60 h 60"/>
                  <a:gd name="T46" fmla="*/ 124 w 175"/>
                  <a:gd name="T47" fmla="*/ 51 h 60"/>
                  <a:gd name="T48" fmla="*/ 130 w 175"/>
                  <a:gd name="T4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60">
                    <a:moveTo>
                      <a:pt x="130" y="51"/>
                    </a:moveTo>
                    <a:cubicBezTo>
                      <a:pt x="130" y="50"/>
                      <a:pt x="130" y="50"/>
                      <a:pt x="130" y="50"/>
                    </a:cubicBezTo>
                    <a:cubicBezTo>
                      <a:pt x="48" y="50"/>
                      <a:pt x="48" y="50"/>
                      <a:pt x="48" y="50"/>
                    </a:cubicBezTo>
                    <a:cubicBezTo>
                      <a:pt x="48" y="51"/>
                      <a:pt x="48" y="51"/>
                      <a:pt x="48" y="51"/>
                    </a:cubicBezTo>
                    <a:cubicBezTo>
                      <a:pt x="52" y="51"/>
                      <a:pt x="52" y="51"/>
                      <a:pt x="52" y="51"/>
                    </a:cubicBezTo>
                    <a:cubicBezTo>
                      <a:pt x="48" y="60"/>
                      <a:pt x="48" y="60"/>
                      <a:pt x="48" y="60"/>
                    </a:cubicBezTo>
                    <a:cubicBezTo>
                      <a:pt x="34" y="60"/>
                      <a:pt x="20" y="60"/>
                      <a:pt x="7" y="60"/>
                    </a:cubicBezTo>
                    <a:cubicBezTo>
                      <a:pt x="8" y="58"/>
                      <a:pt x="9" y="56"/>
                      <a:pt x="10" y="54"/>
                    </a:cubicBezTo>
                    <a:cubicBezTo>
                      <a:pt x="11" y="54"/>
                      <a:pt x="12" y="54"/>
                      <a:pt x="14" y="54"/>
                    </a:cubicBezTo>
                    <a:cubicBezTo>
                      <a:pt x="14" y="44"/>
                      <a:pt x="13" y="34"/>
                      <a:pt x="13" y="25"/>
                    </a:cubicBezTo>
                    <a:cubicBezTo>
                      <a:pt x="5" y="20"/>
                      <a:pt x="1" y="14"/>
                      <a:pt x="0" y="7"/>
                    </a:cubicBezTo>
                    <a:cubicBezTo>
                      <a:pt x="12" y="18"/>
                      <a:pt x="22" y="17"/>
                      <a:pt x="28" y="0"/>
                    </a:cubicBezTo>
                    <a:cubicBezTo>
                      <a:pt x="37" y="22"/>
                      <a:pt x="47" y="15"/>
                      <a:pt x="55" y="7"/>
                    </a:cubicBezTo>
                    <a:cubicBezTo>
                      <a:pt x="55" y="14"/>
                      <a:pt x="50" y="17"/>
                      <a:pt x="48" y="22"/>
                    </a:cubicBezTo>
                    <a:cubicBezTo>
                      <a:pt x="127" y="22"/>
                      <a:pt x="127" y="22"/>
                      <a:pt x="127" y="22"/>
                    </a:cubicBezTo>
                    <a:cubicBezTo>
                      <a:pt x="125" y="18"/>
                      <a:pt x="120" y="14"/>
                      <a:pt x="119" y="7"/>
                    </a:cubicBezTo>
                    <a:cubicBezTo>
                      <a:pt x="127" y="15"/>
                      <a:pt x="137" y="22"/>
                      <a:pt x="147" y="0"/>
                    </a:cubicBezTo>
                    <a:cubicBezTo>
                      <a:pt x="153" y="17"/>
                      <a:pt x="163" y="18"/>
                      <a:pt x="175" y="7"/>
                    </a:cubicBezTo>
                    <a:cubicBezTo>
                      <a:pt x="173" y="14"/>
                      <a:pt x="169" y="19"/>
                      <a:pt x="161" y="24"/>
                    </a:cubicBezTo>
                    <a:cubicBezTo>
                      <a:pt x="161" y="34"/>
                      <a:pt x="161" y="44"/>
                      <a:pt x="161" y="53"/>
                    </a:cubicBezTo>
                    <a:cubicBezTo>
                      <a:pt x="162" y="53"/>
                      <a:pt x="164" y="53"/>
                      <a:pt x="165" y="53"/>
                    </a:cubicBezTo>
                    <a:cubicBezTo>
                      <a:pt x="166" y="55"/>
                      <a:pt x="167" y="58"/>
                      <a:pt x="169" y="60"/>
                    </a:cubicBezTo>
                    <a:cubicBezTo>
                      <a:pt x="155" y="60"/>
                      <a:pt x="142" y="60"/>
                      <a:pt x="128" y="60"/>
                    </a:cubicBezTo>
                    <a:cubicBezTo>
                      <a:pt x="124" y="51"/>
                      <a:pt x="124" y="51"/>
                      <a:pt x="124" y="51"/>
                    </a:cubicBezTo>
                    <a:lnTo>
                      <a:pt x="130" y="51"/>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2" name="ïṩḷíḍé"/>
              <p:cNvSpPr/>
              <p:nvPr/>
            </p:nvSpPr>
            <p:spPr bwMode="auto">
              <a:xfrm>
                <a:off x="4065588"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3" name="ïśľíḍè"/>
              <p:cNvSpPr/>
              <p:nvPr/>
            </p:nvSpPr>
            <p:spPr bwMode="auto">
              <a:xfrm>
                <a:off x="3740151"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4" name="í$ḻîḋè"/>
              <p:cNvSpPr/>
              <p:nvPr/>
            </p:nvSpPr>
            <p:spPr bwMode="auto">
              <a:xfrm>
                <a:off x="4125913"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5" name="iṣļíḋe"/>
              <p:cNvSpPr/>
              <p:nvPr/>
            </p:nvSpPr>
            <p:spPr bwMode="auto">
              <a:xfrm>
                <a:off x="3709988" y="3490913"/>
                <a:ext cx="15875"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6" name="iṩḷiḓé"/>
              <p:cNvSpPr/>
              <p:nvPr/>
            </p:nvSpPr>
            <p:spPr bwMode="auto">
              <a:xfrm>
                <a:off x="4095751"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7" name="iSľiḍè"/>
              <p:cNvSpPr/>
              <p:nvPr/>
            </p:nvSpPr>
            <p:spPr bwMode="auto">
              <a:xfrm>
                <a:off x="3663951" y="3460750"/>
                <a:ext cx="495300"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8" name="ïṩḷîḍe"/>
              <p:cNvSpPr/>
              <p:nvPr/>
            </p:nvSpPr>
            <p:spPr bwMode="auto">
              <a:xfrm>
                <a:off x="3663951" y="3473450"/>
                <a:ext cx="1158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89" name="íšḻiḑê"/>
              <p:cNvSpPr/>
              <p:nvPr/>
            </p:nvSpPr>
            <p:spPr bwMode="auto">
              <a:xfrm>
                <a:off x="3789363"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0" name="ïṩļïďè"/>
              <p:cNvSpPr/>
              <p:nvPr/>
            </p:nvSpPr>
            <p:spPr bwMode="auto">
              <a:xfrm>
                <a:off x="3851276" y="3473450"/>
                <a:ext cx="571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1" name="îṥlïḋê"/>
              <p:cNvSpPr/>
              <p:nvPr/>
            </p:nvSpPr>
            <p:spPr bwMode="auto">
              <a:xfrm>
                <a:off x="3917951" y="3473450"/>
                <a:ext cx="555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2" name="îṧľïdè"/>
              <p:cNvSpPr/>
              <p:nvPr/>
            </p:nvSpPr>
            <p:spPr bwMode="auto">
              <a:xfrm>
                <a:off x="3994151" y="3473450"/>
                <a:ext cx="4286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3" name="iSḷîḓê"/>
              <p:cNvSpPr/>
              <p:nvPr/>
            </p:nvSpPr>
            <p:spPr bwMode="auto">
              <a:xfrm>
                <a:off x="4046538" y="3473450"/>
                <a:ext cx="112713"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4" name="îślíďè"/>
              <p:cNvSpPr/>
              <p:nvPr/>
            </p:nvSpPr>
            <p:spPr bwMode="auto">
              <a:xfrm>
                <a:off x="3979863" y="3473450"/>
                <a:ext cx="793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5" name="iSḻïḍè"/>
              <p:cNvSpPr/>
              <p:nvPr/>
            </p:nvSpPr>
            <p:spPr bwMode="auto">
              <a:xfrm>
                <a:off x="3838576" y="3473450"/>
                <a:ext cx="6350"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296" name="ïṡliḑê"/>
              <p:cNvSpPr/>
              <p:nvPr/>
            </p:nvSpPr>
            <p:spPr bwMode="auto">
              <a:xfrm>
                <a:off x="3851276"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7" name="islïďé"/>
              <p:cNvSpPr/>
              <p:nvPr/>
            </p:nvSpPr>
            <p:spPr bwMode="auto">
              <a:xfrm>
                <a:off x="3817938" y="3384550"/>
                <a:ext cx="26988" cy="15875"/>
              </a:xfrm>
              <a:custGeom>
                <a:avLst/>
                <a:gdLst>
                  <a:gd name="T0" fmla="*/ 7 w 8"/>
                  <a:gd name="T1" fmla="*/ 0 h 5"/>
                  <a:gd name="T2" fmla="*/ 8 w 8"/>
                  <a:gd name="T3" fmla="*/ 2 h 5"/>
                  <a:gd name="T4" fmla="*/ 1 w 8"/>
                  <a:gd name="T5" fmla="*/ 5 h 5"/>
                  <a:gd name="T6" fmla="*/ 7 w 8"/>
                  <a:gd name="T7" fmla="*/ 0 h 5"/>
                  <a:gd name="T8" fmla="*/ 7 w 8"/>
                  <a:gd name="T9" fmla="*/ 0 h 5"/>
                  <a:gd name="T10" fmla="*/ 7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7" y="0"/>
                    </a:moveTo>
                    <a:cubicBezTo>
                      <a:pt x="8" y="2"/>
                      <a:pt x="8" y="2"/>
                      <a:pt x="8" y="2"/>
                    </a:cubicBezTo>
                    <a:cubicBezTo>
                      <a:pt x="1" y="5"/>
                      <a:pt x="1" y="5"/>
                      <a:pt x="1" y="5"/>
                    </a:cubicBezTo>
                    <a:cubicBezTo>
                      <a:pt x="1" y="5"/>
                      <a:pt x="0" y="2"/>
                      <a:pt x="7" y="0"/>
                    </a:cubicBezTo>
                    <a:close/>
                    <a:moveTo>
                      <a:pt x="7" y="0"/>
                    </a:moveTo>
                    <a:cubicBezTo>
                      <a:pt x="7" y="0"/>
                      <a:pt x="7" y="0"/>
                      <a:pt x="7"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8" name="îṥḷîdé"/>
              <p:cNvSpPr/>
              <p:nvPr/>
            </p:nvSpPr>
            <p:spPr bwMode="auto">
              <a:xfrm>
                <a:off x="3983038" y="3384550"/>
                <a:ext cx="26988" cy="15875"/>
              </a:xfrm>
              <a:custGeom>
                <a:avLst/>
                <a:gdLst>
                  <a:gd name="T0" fmla="*/ 1 w 8"/>
                  <a:gd name="T1" fmla="*/ 0 h 5"/>
                  <a:gd name="T2" fmla="*/ 0 w 8"/>
                  <a:gd name="T3" fmla="*/ 2 h 5"/>
                  <a:gd name="T4" fmla="*/ 7 w 8"/>
                  <a:gd name="T5" fmla="*/ 5 h 5"/>
                  <a:gd name="T6" fmla="*/ 1 w 8"/>
                  <a:gd name="T7" fmla="*/ 0 h 5"/>
                  <a:gd name="T8" fmla="*/ 1 w 8"/>
                  <a:gd name="T9" fmla="*/ 0 h 5"/>
                  <a:gd name="T10" fmla="*/ 1 w 8"/>
                  <a:gd name="T11" fmla="*/ 0 h 5"/>
                </a:gdLst>
                <a:ahLst/>
                <a:cxnLst>
                  <a:cxn ang="0">
                    <a:pos x="T0" y="T1"/>
                  </a:cxn>
                  <a:cxn ang="0">
                    <a:pos x="T2" y="T3"/>
                  </a:cxn>
                  <a:cxn ang="0">
                    <a:pos x="T4" y="T5"/>
                  </a:cxn>
                  <a:cxn ang="0">
                    <a:pos x="T6" y="T7"/>
                  </a:cxn>
                  <a:cxn ang="0">
                    <a:pos x="T8" y="T9"/>
                  </a:cxn>
                  <a:cxn ang="0">
                    <a:pos x="T10" y="T11"/>
                  </a:cxn>
                </a:cxnLst>
                <a:rect l="0" t="0" r="r" b="b"/>
                <a:pathLst>
                  <a:path w="8" h="5">
                    <a:moveTo>
                      <a:pt x="1" y="0"/>
                    </a:moveTo>
                    <a:cubicBezTo>
                      <a:pt x="0" y="2"/>
                      <a:pt x="0" y="2"/>
                      <a:pt x="0" y="2"/>
                    </a:cubicBezTo>
                    <a:cubicBezTo>
                      <a:pt x="7" y="5"/>
                      <a:pt x="7" y="5"/>
                      <a:pt x="7" y="5"/>
                    </a:cubicBezTo>
                    <a:cubicBezTo>
                      <a:pt x="7" y="5"/>
                      <a:pt x="8" y="2"/>
                      <a:pt x="1" y="0"/>
                    </a:cubicBezTo>
                    <a:close/>
                    <a:moveTo>
                      <a:pt x="1" y="0"/>
                    </a:moveTo>
                    <a:cubicBezTo>
                      <a:pt x="1" y="0"/>
                      <a:pt x="1" y="0"/>
                      <a:pt x="1"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9" name="isḷîḋé"/>
              <p:cNvSpPr/>
              <p:nvPr/>
            </p:nvSpPr>
            <p:spPr bwMode="auto">
              <a:xfrm>
                <a:off x="3884613" y="3384550"/>
                <a:ext cx="26988"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0" name="iśḷïḑè"/>
              <p:cNvSpPr/>
              <p:nvPr/>
            </p:nvSpPr>
            <p:spPr bwMode="auto">
              <a:xfrm>
                <a:off x="3917951"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1" name="iṧľiďé"/>
              <p:cNvSpPr/>
              <p:nvPr/>
            </p:nvSpPr>
            <p:spPr bwMode="auto">
              <a:xfrm>
                <a:off x="3951288" y="3384550"/>
                <a:ext cx="25400" cy="6350"/>
              </a:xfrm>
              <a:custGeom>
                <a:avLst/>
                <a:gdLst>
                  <a:gd name="T0" fmla="*/ 8 w 8"/>
                  <a:gd name="T1" fmla="*/ 0 h 2"/>
                  <a:gd name="T2" fmla="*/ 8 w 8"/>
                  <a:gd name="T3" fmla="*/ 2 h 2"/>
                  <a:gd name="T4" fmla="*/ 0 w 8"/>
                  <a:gd name="T5" fmla="*/ 2 h 2"/>
                  <a:gd name="T6" fmla="*/ 8 w 8"/>
                  <a:gd name="T7" fmla="*/ 0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2"/>
                      <a:pt x="8" y="2"/>
                      <a:pt x="8" y="2"/>
                    </a:cubicBezTo>
                    <a:cubicBezTo>
                      <a:pt x="0" y="2"/>
                      <a:pt x="0" y="2"/>
                      <a:pt x="0" y="2"/>
                    </a:cubicBezTo>
                    <a:cubicBezTo>
                      <a:pt x="0" y="2"/>
                      <a:pt x="0" y="0"/>
                      <a:pt x="8" y="0"/>
                    </a:cubicBezTo>
                    <a:close/>
                    <a:moveTo>
                      <a:pt x="8" y="0"/>
                    </a:moveTo>
                    <a:cubicBezTo>
                      <a:pt x="8" y="0"/>
                      <a:pt x="8" y="0"/>
                      <a:pt x="8" y="0"/>
                    </a:cubicBezTo>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2" name="išľïḍé"/>
              <p:cNvSpPr/>
              <p:nvPr/>
            </p:nvSpPr>
            <p:spPr bwMode="auto">
              <a:xfrm>
                <a:off x="3771901" y="3484563"/>
                <a:ext cx="7938"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3" name="îŝlîḑè"/>
              <p:cNvSpPr/>
              <p:nvPr/>
            </p:nvSpPr>
            <p:spPr bwMode="auto">
              <a:xfrm>
                <a:off x="3786188" y="3484563"/>
                <a:ext cx="46038" cy="60325"/>
              </a:xfrm>
              <a:custGeom>
                <a:avLst/>
                <a:gdLst>
                  <a:gd name="T0" fmla="*/ 8 w 29"/>
                  <a:gd name="T1" fmla="*/ 0 h 38"/>
                  <a:gd name="T2" fmla="*/ 20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20"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4" name="îṩḻíḓe"/>
              <p:cNvSpPr/>
              <p:nvPr/>
            </p:nvSpPr>
            <p:spPr bwMode="auto">
              <a:xfrm>
                <a:off x="3994151" y="3484563"/>
                <a:ext cx="46038" cy="60325"/>
              </a:xfrm>
              <a:custGeom>
                <a:avLst/>
                <a:gdLst>
                  <a:gd name="T0" fmla="*/ 8 w 29"/>
                  <a:gd name="T1" fmla="*/ 0 h 38"/>
                  <a:gd name="T2" fmla="*/ 18 w 29"/>
                  <a:gd name="T3" fmla="*/ 0 h 38"/>
                  <a:gd name="T4" fmla="*/ 29 w 29"/>
                  <a:gd name="T5" fmla="*/ 8 h 38"/>
                  <a:gd name="T6" fmla="*/ 29 w 29"/>
                  <a:gd name="T7" fmla="*/ 38 h 38"/>
                  <a:gd name="T8" fmla="*/ 0 w 29"/>
                  <a:gd name="T9" fmla="*/ 38 h 38"/>
                  <a:gd name="T10" fmla="*/ 0 w 29"/>
                  <a:gd name="T11" fmla="*/ 8 h 38"/>
                  <a:gd name="T12" fmla="*/ 8 w 29"/>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9" h="38">
                    <a:moveTo>
                      <a:pt x="8" y="0"/>
                    </a:moveTo>
                    <a:lnTo>
                      <a:pt x="18" y="0"/>
                    </a:lnTo>
                    <a:lnTo>
                      <a:pt x="29" y="8"/>
                    </a:lnTo>
                    <a:lnTo>
                      <a:pt x="29" y="38"/>
                    </a:lnTo>
                    <a:lnTo>
                      <a:pt x="0" y="38"/>
                    </a:lnTo>
                    <a:lnTo>
                      <a:pt x="0" y="8"/>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5" name="î$1îdè"/>
              <p:cNvSpPr/>
              <p:nvPr/>
            </p:nvSpPr>
            <p:spPr bwMode="auto">
              <a:xfrm>
                <a:off x="3851276" y="3484563"/>
                <a:ext cx="122238" cy="60325"/>
              </a:xfrm>
              <a:custGeom>
                <a:avLst/>
                <a:gdLst>
                  <a:gd name="T0" fmla="*/ 9 w 77"/>
                  <a:gd name="T1" fmla="*/ 0 h 38"/>
                  <a:gd name="T2" fmla="*/ 69 w 77"/>
                  <a:gd name="T3" fmla="*/ 0 h 38"/>
                  <a:gd name="T4" fmla="*/ 77 w 77"/>
                  <a:gd name="T5" fmla="*/ 8 h 38"/>
                  <a:gd name="T6" fmla="*/ 77 w 77"/>
                  <a:gd name="T7" fmla="*/ 38 h 38"/>
                  <a:gd name="T8" fmla="*/ 0 w 77"/>
                  <a:gd name="T9" fmla="*/ 38 h 38"/>
                  <a:gd name="T10" fmla="*/ 0 w 77"/>
                  <a:gd name="T11" fmla="*/ 8 h 38"/>
                  <a:gd name="T12" fmla="*/ 9 w 77"/>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77" h="38">
                    <a:moveTo>
                      <a:pt x="9" y="0"/>
                    </a:moveTo>
                    <a:lnTo>
                      <a:pt x="69" y="0"/>
                    </a:lnTo>
                    <a:lnTo>
                      <a:pt x="77" y="8"/>
                    </a:lnTo>
                    <a:lnTo>
                      <a:pt x="77" y="38"/>
                    </a:lnTo>
                    <a:lnTo>
                      <a:pt x="0" y="38"/>
                    </a:lnTo>
                    <a:lnTo>
                      <a:pt x="0" y="8"/>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6" name="iśľïḓe"/>
              <p:cNvSpPr/>
              <p:nvPr/>
            </p:nvSpPr>
            <p:spPr bwMode="auto">
              <a:xfrm>
                <a:off x="4046538"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7" name="iṣļïḑè"/>
              <p:cNvSpPr/>
              <p:nvPr/>
            </p:nvSpPr>
            <p:spPr bwMode="auto">
              <a:xfrm>
                <a:off x="3838576" y="3484563"/>
                <a:ext cx="6350"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8" name="iṡḷidé"/>
              <p:cNvSpPr/>
              <p:nvPr/>
            </p:nvSpPr>
            <p:spPr bwMode="auto">
              <a:xfrm>
                <a:off x="3979863" y="3484563"/>
                <a:ext cx="3175" cy="60325"/>
              </a:xfrm>
              <a:prstGeom prst="rect">
                <a:avLst/>
              </a:prstGeom>
              <a:solidFill>
                <a:srgbClr val="FFFFFF"/>
              </a:solidFill>
              <a:ln w="0" cap="flat">
                <a:solidFill>
                  <a:srgbClr val="FFFFFF"/>
                </a:solidFill>
                <a:prstDash val="solid"/>
                <a:miter lim="800000"/>
              </a:ln>
            </p:spPr>
            <p:txBody>
              <a:bodyPr anchor="ctr"/>
              <a:lstStyle/>
              <a:p>
                <a:pPr algn="ctr"/>
                <a:endParaRPr sz="1350"/>
              </a:p>
            </p:txBody>
          </p:sp>
          <p:sp>
            <p:nvSpPr>
              <p:cNvPr id="309" name="íṡḷíḋe"/>
              <p:cNvSpPr/>
              <p:nvPr/>
            </p:nvSpPr>
            <p:spPr bwMode="auto">
              <a:xfrm>
                <a:off x="3811588" y="3551238"/>
                <a:ext cx="2047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0" name="íŝ1iḑê"/>
              <p:cNvSpPr/>
              <p:nvPr/>
            </p:nvSpPr>
            <p:spPr bwMode="auto">
              <a:xfrm>
                <a:off x="3805238" y="3557588"/>
                <a:ext cx="214313"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1" name="îṩḷiḑe"/>
              <p:cNvSpPr/>
              <p:nvPr/>
            </p:nvSpPr>
            <p:spPr bwMode="auto">
              <a:xfrm>
                <a:off x="3802063" y="3567113"/>
                <a:ext cx="220663"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2" name="iṧḻiḑê"/>
              <p:cNvSpPr/>
              <p:nvPr/>
            </p:nvSpPr>
            <p:spPr bwMode="auto">
              <a:xfrm>
                <a:off x="3802063" y="3570288"/>
                <a:ext cx="2238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3" name="ïṣḻîḋè"/>
              <p:cNvSpPr/>
              <p:nvPr/>
            </p:nvSpPr>
            <p:spPr bwMode="auto">
              <a:xfrm>
                <a:off x="3795713" y="3581400"/>
                <a:ext cx="234950"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4" name="îṡ1îḍé"/>
              <p:cNvSpPr/>
              <p:nvPr/>
            </p:nvSpPr>
            <p:spPr bwMode="auto">
              <a:xfrm>
                <a:off x="3633788" y="3587750"/>
                <a:ext cx="560388" cy="6350"/>
              </a:xfrm>
              <a:custGeom>
                <a:avLst/>
                <a:gdLst>
                  <a:gd name="T0" fmla="*/ 0 w 353"/>
                  <a:gd name="T1" fmla="*/ 0 h 4"/>
                  <a:gd name="T2" fmla="*/ 353 w 353"/>
                  <a:gd name="T3" fmla="*/ 0 h 4"/>
                  <a:gd name="T4" fmla="*/ 351 w 353"/>
                  <a:gd name="T5" fmla="*/ 4 h 4"/>
                  <a:gd name="T6" fmla="*/ 2 w 353"/>
                  <a:gd name="T7" fmla="*/ 4 h 4"/>
                  <a:gd name="T8" fmla="*/ 0 w 353"/>
                  <a:gd name="T9" fmla="*/ 0 h 4"/>
                </a:gdLst>
                <a:ahLst/>
                <a:cxnLst>
                  <a:cxn ang="0">
                    <a:pos x="T0" y="T1"/>
                  </a:cxn>
                  <a:cxn ang="0">
                    <a:pos x="T2" y="T3"/>
                  </a:cxn>
                  <a:cxn ang="0">
                    <a:pos x="T4" y="T5"/>
                  </a:cxn>
                  <a:cxn ang="0">
                    <a:pos x="T6" y="T7"/>
                  </a:cxn>
                  <a:cxn ang="0">
                    <a:pos x="T8" y="T9"/>
                  </a:cxn>
                </a:cxnLst>
                <a:rect l="0" t="0" r="r" b="b"/>
                <a:pathLst>
                  <a:path w="353" h="4">
                    <a:moveTo>
                      <a:pt x="0" y="0"/>
                    </a:moveTo>
                    <a:lnTo>
                      <a:pt x="353" y="0"/>
                    </a:lnTo>
                    <a:lnTo>
                      <a:pt x="351"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5" name="îš1íḑe"/>
              <p:cNvSpPr/>
              <p:nvPr/>
            </p:nvSpPr>
            <p:spPr bwMode="auto">
              <a:xfrm>
                <a:off x="3640138" y="3600450"/>
                <a:ext cx="547688" cy="6350"/>
              </a:xfrm>
              <a:custGeom>
                <a:avLst/>
                <a:gdLst>
                  <a:gd name="T0" fmla="*/ 0 w 345"/>
                  <a:gd name="T1" fmla="*/ 0 h 4"/>
                  <a:gd name="T2" fmla="*/ 345 w 345"/>
                  <a:gd name="T3" fmla="*/ 0 h 4"/>
                  <a:gd name="T4" fmla="*/ 343 w 345"/>
                  <a:gd name="T5" fmla="*/ 4 h 4"/>
                  <a:gd name="T6" fmla="*/ 2 w 345"/>
                  <a:gd name="T7" fmla="*/ 4 h 4"/>
                  <a:gd name="T8" fmla="*/ 0 w 345"/>
                  <a:gd name="T9" fmla="*/ 0 h 4"/>
                </a:gdLst>
                <a:ahLst/>
                <a:cxnLst>
                  <a:cxn ang="0">
                    <a:pos x="T0" y="T1"/>
                  </a:cxn>
                  <a:cxn ang="0">
                    <a:pos x="T2" y="T3"/>
                  </a:cxn>
                  <a:cxn ang="0">
                    <a:pos x="T4" y="T5"/>
                  </a:cxn>
                  <a:cxn ang="0">
                    <a:pos x="T6" y="T7"/>
                  </a:cxn>
                  <a:cxn ang="0">
                    <a:pos x="T8" y="T9"/>
                  </a:cxn>
                </a:cxnLst>
                <a:rect l="0" t="0" r="r" b="b"/>
                <a:pathLst>
                  <a:path w="345" h="4">
                    <a:moveTo>
                      <a:pt x="0" y="0"/>
                    </a:moveTo>
                    <a:lnTo>
                      <a:pt x="345" y="0"/>
                    </a:lnTo>
                    <a:lnTo>
                      <a:pt x="343" y="4"/>
                    </a:lnTo>
                    <a:lnTo>
                      <a:pt x="2" y="4"/>
                    </a:lnTo>
                    <a:lnTo>
                      <a:pt x="0" y="0"/>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6" name="iš1ïḍe"/>
              <p:cNvSpPr/>
              <p:nvPr/>
            </p:nvSpPr>
            <p:spPr bwMode="auto">
              <a:xfrm>
                <a:off x="3736976" y="3406775"/>
                <a:ext cx="352425" cy="4763"/>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7" name="îSḻîde"/>
              <p:cNvSpPr/>
              <p:nvPr/>
            </p:nvSpPr>
            <p:spPr bwMode="auto">
              <a:xfrm>
                <a:off x="3746501" y="3417888"/>
                <a:ext cx="3333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8" name="î$ḻîḑé"/>
              <p:cNvSpPr/>
              <p:nvPr/>
            </p:nvSpPr>
            <p:spPr bwMode="auto">
              <a:xfrm>
                <a:off x="3805238" y="3417888"/>
                <a:ext cx="211138" cy="1588"/>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19" name="íŝļïḓe"/>
              <p:cNvSpPr/>
              <p:nvPr/>
            </p:nvSpPr>
            <p:spPr bwMode="auto">
              <a:xfrm>
                <a:off x="3811588"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0" name="îS1iḍé"/>
              <p:cNvSpPr/>
              <p:nvPr/>
            </p:nvSpPr>
            <p:spPr bwMode="auto">
              <a:xfrm>
                <a:off x="3802063"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1" name="išlïdé"/>
              <p:cNvSpPr/>
              <p:nvPr/>
            </p:nvSpPr>
            <p:spPr bwMode="auto">
              <a:xfrm>
                <a:off x="3789363"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22" name="ïSlïde"/>
              <p:cNvSpPr/>
              <p:nvPr/>
            </p:nvSpPr>
            <p:spPr bwMode="auto">
              <a:xfrm>
                <a:off x="3822701"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3" name="îşľïďe"/>
              <p:cNvSpPr/>
              <p:nvPr/>
            </p:nvSpPr>
            <p:spPr bwMode="auto">
              <a:xfrm>
                <a:off x="38322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4" name="ïşľíďê"/>
              <p:cNvSpPr/>
              <p:nvPr/>
            </p:nvSpPr>
            <p:spPr bwMode="auto">
              <a:xfrm>
                <a:off x="38449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5" name="íś1ïdè"/>
              <p:cNvSpPr/>
              <p:nvPr/>
            </p:nvSpPr>
            <p:spPr bwMode="auto">
              <a:xfrm>
                <a:off x="3854451"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0" y="0"/>
                      <a:pt x="1" y="0"/>
                      <a:pt x="2" y="0"/>
                    </a:cubicBezTo>
                    <a:cubicBezTo>
                      <a:pt x="2" y="3"/>
                      <a:pt x="2" y="6"/>
                      <a:pt x="2"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6" name="iṩḷiḍe"/>
              <p:cNvSpPr/>
              <p:nvPr/>
            </p:nvSpPr>
            <p:spPr bwMode="auto">
              <a:xfrm>
                <a:off x="386556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7" name="ïŝ1iďè"/>
              <p:cNvSpPr/>
              <p:nvPr/>
            </p:nvSpPr>
            <p:spPr bwMode="auto">
              <a:xfrm>
                <a:off x="3878263"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8" name="íṩļíḋê"/>
              <p:cNvSpPr/>
              <p:nvPr/>
            </p:nvSpPr>
            <p:spPr bwMode="auto">
              <a:xfrm>
                <a:off x="38877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9" name="ïṧ1ïdè"/>
              <p:cNvSpPr/>
              <p:nvPr/>
            </p:nvSpPr>
            <p:spPr bwMode="auto">
              <a:xfrm>
                <a:off x="3897313"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0" name="íŝḻîḍé"/>
              <p:cNvSpPr/>
              <p:nvPr/>
            </p:nvSpPr>
            <p:spPr bwMode="auto">
              <a:xfrm>
                <a:off x="3908426"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1" name="îşḻïḓé"/>
              <p:cNvSpPr/>
              <p:nvPr/>
            </p:nvSpPr>
            <p:spPr bwMode="auto">
              <a:xfrm>
                <a:off x="39211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2" name="íśļíďè"/>
              <p:cNvSpPr/>
              <p:nvPr/>
            </p:nvSpPr>
            <p:spPr bwMode="auto">
              <a:xfrm>
                <a:off x="3930651"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3" name="iŝ1ïdé"/>
              <p:cNvSpPr/>
              <p:nvPr/>
            </p:nvSpPr>
            <p:spPr bwMode="auto">
              <a:xfrm>
                <a:off x="3940176"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4" name="is1ídè"/>
              <p:cNvSpPr/>
              <p:nvPr/>
            </p:nvSpPr>
            <p:spPr bwMode="auto">
              <a:xfrm>
                <a:off x="3951288"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2" y="0"/>
                      <a:pt x="2" y="0"/>
                    </a:cubicBezTo>
                    <a:cubicBezTo>
                      <a:pt x="2" y="3"/>
                      <a:pt x="2" y="6"/>
                      <a:pt x="2" y="9"/>
                    </a:cubicBezTo>
                    <a:cubicBezTo>
                      <a:pt x="2"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5" name="islíďê"/>
              <p:cNvSpPr/>
              <p:nvPr/>
            </p:nvSpPr>
            <p:spPr bwMode="auto">
              <a:xfrm>
                <a:off x="3963988"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6" name="iṩlíḑê"/>
              <p:cNvSpPr/>
              <p:nvPr/>
            </p:nvSpPr>
            <p:spPr bwMode="auto">
              <a:xfrm>
                <a:off x="3973513" y="3421063"/>
                <a:ext cx="6350"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7" name="îṥḷïďê"/>
              <p:cNvSpPr/>
              <p:nvPr/>
            </p:nvSpPr>
            <p:spPr bwMode="auto">
              <a:xfrm>
                <a:off x="3983038" y="3421063"/>
                <a:ext cx="7938" cy="30163"/>
              </a:xfrm>
              <a:custGeom>
                <a:avLst/>
                <a:gdLst>
                  <a:gd name="T0" fmla="*/ 0 w 2"/>
                  <a:gd name="T1" fmla="*/ 0 h 9"/>
                  <a:gd name="T2" fmla="*/ 2 w 2"/>
                  <a:gd name="T3" fmla="*/ 0 h 9"/>
                  <a:gd name="T4" fmla="*/ 2 w 2"/>
                  <a:gd name="T5" fmla="*/ 9 h 9"/>
                  <a:gd name="T6" fmla="*/ 0 w 2"/>
                  <a:gd name="T7" fmla="*/ 9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cubicBezTo>
                      <a:pt x="1" y="0"/>
                      <a:pt x="1" y="0"/>
                      <a:pt x="2" y="0"/>
                    </a:cubicBezTo>
                    <a:cubicBezTo>
                      <a:pt x="2" y="3"/>
                      <a:pt x="2" y="6"/>
                      <a:pt x="2" y="9"/>
                    </a:cubicBezTo>
                    <a:cubicBezTo>
                      <a:pt x="1" y="9"/>
                      <a:pt x="1"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8" name="íṥḻïďè"/>
              <p:cNvSpPr/>
              <p:nvPr/>
            </p:nvSpPr>
            <p:spPr bwMode="auto">
              <a:xfrm>
                <a:off x="3997326" y="3421063"/>
                <a:ext cx="3175" cy="30163"/>
              </a:xfrm>
              <a:custGeom>
                <a:avLst/>
                <a:gdLst>
                  <a:gd name="T0" fmla="*/ 0 w 1"/>
                  <a:gd name="T1" fmla="*/ 0 h 9"/>
                  <a:gd name="T2" fmla="*/ 1 w 1"/>
                  <a:gd name="T3" fmla="*/ 0 h 9"/>
                  <a:gd name="T4" fmla="*/ 1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1" y="0"/>
                      <a:pt x="1" y="0"/>
                    </a:cubicBezTo>
                    <a:cubicBezTo>
                      <a:pt x="1" y="3"/>
                      <a:pt x="1" y="6"/>
                      <a:pt x="1" y="9"/>
                    </a:cubicBezTo>
                    <a:cubicBezTo>
                      <a:pt x="1" y="9"/>
                      <a:pt x="0" y="9"/>
                      <a:pt x="0" y="9"/>
                    </a:cubicBezTo>
                    <a:cubicBezTo>
                      <a:pt x="0" y="6"/>
                      <a:pt x="0"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9" name="íṡḷíḍè"/>
              <p:cNvSpPr/>
              <p:nvPr/>
            </p:nvSpPr>
            <p:spPr bwMode="auto">
              <a:xfrm>
                <a:off x="4006851" y="3421063"/>
                <a:ext cx="3175"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0" name="î$ḷîḑé"/>
              <p:cNvSpPr/>
              <p:nvPr/>
            </p:nvSpPr>
            <p:spPr bwMode="auto">
              <a:xfrm>
                <a:off x="4016376" y="3421063"/>
                <a:ext cx="6350"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1" name="í$ľîdè"/>
              <p:cNvSpPr/>
              <p:nvPr/>
            </p:nvSpPr>
            <p:spPr bwMode="auto">
              <a:xfrm>
                <a:off x="4025901" y="3421063"/>
                <a:ext cx="7938" cy="30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2" name="iṥ1iḍè"/>
              <p:cNvSpPr/>
              <p:nvPr/>
            </p:nvSpPr>
            <p:spPr bwMode="auto">
              <a:xfrm>
                <a:off x="4040188" y="3417888"/>
                <a:ext cx="39688" cy="3175"/>
              </a:xfrm>
              <a:prstGeom prst="rect">
                <a:avLst/>
              </a:prstGeom>
              <a:solidFill>
                <a:srgbClr val="1E26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3" name="ïslidé"/>
              <p:cNvSpPr/>
              <p:nvPr/>
            </p:nvSpPr>
            <p:spPr bwMode="auto">
              <a:xfrm>
                <a:off x="3679826" y="3490913"/>
                <a:ext cx="17463"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sp>
            <p:nvSpPr>
              <p:cNvPr id="344" name="íṡlïďè"/>
              <p:cNvSpPr/>
              <p:nvPr/>
            </p:nvSpPr>
            <p:spPr bwMode="auto">
              <a:xfrm>
                <a:off x="3884613" y="3490913"/>
                <a:ext cx="55563" cy="53975"/>
              </a:xfrm>
              <a:custGeom>
                <a:avLst/>
                <a:gdLst>
                  <a:gd name="T0" fmla="*/ 0 w 35"/>
                  <a:gd name="T1" fmla="*/ 0 h 34"/>
                  <a:gd name="T2" fmla="*/ 35 w 35"/>
                  <a:gd name="T3" fmla="*/ 0 h 34"/>
                  <a:gd name="T4" fmla="*/ 35 w 35"/>
                  <a:gd name="T5" fmla="*/ 34 h 34"/>
                  <a:gd name="T6" fmla="*/ 0 w 35"/>
                  <a:gd name="T7" fmla="*/ 34 h 34"/>
                  <a:gd name="T8" fmla="*/ 0 w 35"/>
                  <a:gd name="T9" fmla="*/ 0 h 34"/>
                  <a:gd name="T10" fmla="*/ 0 w 35"/>
                  <a:gd name="T11" fmla="*/ 0 h 34"/>
                  <a:gd name="T12" fmla="*/ 4 w 35"/>
                  <a:gd name="T13" fmla="*/ 8 h 34"/>
                  <a:gd name="T14" fmla="*/ 4 w 35"/>
                  <a:gd name="T15" fmla="*/ 27 h 34"/>
                  <a:gd name="T16" fmla="*/ 8 w 35"/>
                  <a:gd name="T17" fmla="*/ 27 h 34"/>
                  <a:gd name="T18" fmla="*/ 8 w 35"/>
                  <a:gd name="T19" fmla="*/ 8 h 34"/>
                  <a:gd name="T20" fmla="*/ 4 w 35"/>
                  <a:gd name="T21" fmla="*/ 8 h 34"/>
                  <a:gd name="T22" fmla="*/ 4 w 35"/>
                  <a:gd name="T23" fmla="*/ 8 h 34"/>
                  <a:gd name="T24" fmla="*/ 29 w 35"/>
                  <a:gd name="T25" fmla="*/ 8 h 34"/>
                  <a:gd name="T26" fmla="*/ 29 w 35"/>
                  <a:gd name="T27" fmla="*/ 27 h 34"/>
                  <a:gd name="T28" fmla="*/ 31 w 35"/>
                  <a:gd name="T29" fmla="*/ 27 h 34"/>
                  <a:gd name="T30" fmla="*/ 31 w 35"/>
                  <a:gd name="T31" fmla="*/ 8 h 34"/>
                  <a:gd name="T32" fmla="*/ 29 w 3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0" y="0"/>
                    </a:moveTo>
                    <a:lnTo>
                      <a:pt x="35" y="0"/>
                    </a:lnTo>
                    <a:lnTo>
                      <a:pt x="35" y="34"/>
                    </a:lnTo>
                    <a:lnTo>
                      <a:pt x="0" y="34"/>
                    </a:lnTo>
                    <a:lnTo>
                      <a:pt x="0" y="0"/>
                    </a:lnTo>
                    <a:lnTo>
                      <a:pt x="0" y="0"/>
                    </a:lnTo>
                    <a:close/>
                    <a:moveTo>
                      <a:pt x="4" y="8"/>
                    </a:moveTo>
                    <a:lnTo>
                      <a:pt x="4" y="27"/>
                    </a:lnTo>
                    <a:lnTo>
                      <a:pt x="8" y="27"/>
                    </a:lnTo>
                    <a:lnTo>
                      <a:pt x="8" y="8"/>
                    </a:lnTo>
                    <a:lnTo>
                      <a:pt x="4" y="8"/>
                    </a:lnTo>
                    <a:lnTo>
                      <a:pt x="4" y="8"/>
                    </a:lnTo>
                    <a:close/>
                    <a:moveTo>
                      <a:pt x="29" y="8"/>
                    </a:moveTo>
                    <a:lnTo>
                      <a:pt x="29" y="27"/>
                    </a:lnTo>
                    <a:lnTo>
                      <a:pt x="31" y="27"/>
                    </a:lnTo>
                    <a:lnTo>
                      <a:pt x="31" y="8"/>
                    </a:lnTo>
                    <a:lnTo>
                      <a:pt x="29" y="8"/>
                    </a:ln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5" name="iṧ1ïḓè"/>
              <p:cNvSpPr/>
              <p:nvPr/>
            </p:nvSpPr>
            <p:spPr bwMode="auto">
              <a:xfrm>
                <a:off x="3551238" y="3067050"/>
                <a:ext cx="722313" cy="727075"/>
              </a:xfrm>
              <a:custGeom>
                <a:avLst/>
                <a:gdLst>
                  <a:gd name="T0" fmla="*/ 109 w 219"/>
                  <a:gd name="T1" fmla="*/ 0 h 218"/>
                  <a:gd name="T2" fmla="*/ 219 w 219"/>
                  <a:gd name="T3" fmla="*/ 109 h 218"/>
                  <a:gd name="T4" fmla="*/ 109 w 219"/>
                  <a:gd name="T5" fmla="*/ 218 h 218"/>
                  <a:gd name="T6" fmla="*/ 0 w 219"/>
                  <a:gd name="T7" fmla="*/ 109 h 218"/>
                  <a:gd name="T8" fmla="*/ 109 w 219"/>
                  <a:gd name="T9" fmla="*/ 0 h 218"/>
                  <a:gd name="T10" fmla="*/ 109 w 219"/>
                  <a:gd name="T11" fmla="*/ 3 h 218"/>
                  <a:gd name="T12" fmla="*/ 4 w 219"/>
                  <a:gd name="T13" fmla="*/ 109 h 218"/>
                  <a:gd name="T14" fmla="*/ 109 w 219"/>
                  <a:gd name="T15" fmla="*/ 215 h 218"/>
                  <a:gd name="T16" fmla="*/ 215 w 219"/>
                  <a:gd name="T17" fmla="*/ 109 h 218"/>
                  <a:gd name="T18" fmla="*/ 109 w 21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8">
                    <a:moveTo>
                      <a:pt x="109" y="0"/>
                    </a:moveTo>
                    <a:cubicBezTo>
                      <a:pt x="170" y="0"/>
                      <a:pt x="219" y="49"/>
                      <a:pt x="219" y="109"/>
                    </a:cubicBezTo>
                    <a:cubicBezTo>
                      <a:pt x="219" y="169"/>
                      <a:pt x="170" y="218"/>
                      <a:pt x="109" y="218"/>
                    </a:cubicBezTo>
                    <a:cubicBezTo>
                      <a:pt x="49" y="218"/>
                      <a:pt x="0" y="169"/>
                      <a:pt x="0" y="109"/>
                    </a:cubicBezTo>
                    <a:cubicBezTo>
                      <a:pt x="0" y="49"/>
                      <a:pt x="49" y="0"/>
                      <a:pt x="109" y="0"/>
                    </a:cubicBezTo>
                    <a:close/>
                    <a:moveTo>
                      <a:pt x="109" y="3"/>
                    </a:moveTo>
                    <a:cubicBezTo>
                      <a:pt x="51" y="3"/>
                      <a:pt x="4" y="51"/>
                      <a:pt x="4" y="109"/>
                    </a:cubicBezTo>
                    <a:cubicBezTo>
                      <a:pt x="4" y="167"/>
                      <a:pt x="51" y="215"/>
                      <a:pt x="109" y="215"/>
                    </a:cubicBezTo>
                    <a:cubicBezTo>
                      <a:pt x="168" y="215"/>
                      <a:pt x="215" y="167"/>
                      <a:pt x="215" y="109"/>
                    </a:cubicBezTo>
                    <a:cubicBezTo>
                      <a:pt x="215" y="51"/>
                      <a:pt x="168" y="3"/>
                      <a:pt x="109" y="3"/>
                    </a:cubicBezTo>
                    <a:close/>
                  </a:path>
                </a:pathLst>
              </a:custGeom>
              <a:solidFill>
                <a:srgbClr val="1E26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7" name="íşḷïḑe"/>
            <p:cNvGrpSpPr/>
            <p:nvPr userDrawn="1"/>
          </p:nvGrpSpPr>
          <p:grpSpPr>
            <a:xfrm>
              <a:off x="4894762" y="471192"/>
              <a:ext cx="4437911" cy="1614111"/>
              <a:chOff x="4412452" y="3106738"/>
              <a:chExt cx="2312689" cy="841148"/>
            </a:xfrm>
          </p:grpSpPr>
          <p:grpSp>
            <p:nvGrpSpPr>
              <p:cNvPr id="248" name="îṥľíḑé"/>
              <p:cNvGrpSpPr/>
              <p:nvPr/>
            </p:nvGrpSpPr>
            <p:grpSpPr>
              <a:xfrm>
                <a:off x="4422776" y="3106738"/>
                <a:ext cx="2293937" cy="617538"/>
                <a:chOff x="4422776" y="3106738"/>
                <a:chExt cx="2293937" cy="617538"/>
              </a:xfrm>
            </p:grpSpPr>
            <p:sp>
              <p:nvSpPr>
                <p:cNvPr id="265" name="išḻiḑé"/>
                <p:cNvSpPr/>
                <p:nvPr/>
              </p:nvSpPr>
              <p:spPr bwMode="auto">
                <a:xfrm>
                  <a:off x="4811713" y="3200400"/>
                  <a:ext cx="49213" cy="100013"/>
                </a:xfrm>
                <a:custGeom>
                  <a:avLst/>
                  <a:gdLst>
                    <a:gd name="T0" fmla="*/ 0 w 15"/>
                    <a:gd name="T1" fmla="*/ 1 h 30"/>
                    <a:gd name="T2" fmla="*/ 1 w 15"/>
                    <a:gd name="T3" fmla="*/ 12 h 30"/>
                    <a:gd name="T4" fmla="*/ 0 w 15"/>
                    <a:gd name="T5" fmla="*/ 21 h 30"/>
                    <a:gd name="T6" fmla="*/ 2 w 15"/>
                    <a:gd name="T7" fmla="*/ 28 h 30"/>
                    <a:gd name="T8" fmla="*/ 7 w 15"/>
                    <a:gd name="T9" fmla="*/ 30 h 30"/>
                    <a:gd name="T10" fmla="*/ 12 w 15"/>
                    <a:gd name="T11" fmla="*/ 26 h 30"/>
                    <a:gd name="T12" fmla="*/ 15 w 15"/>
                    <a:gd name="T13" fmla="*/ 18 h 30"/>
                    <a:gd name="T14" fmla="*/ 3 w 15"/>
                    <a:gd name="T15" fmla="*/ 0 h 30"/>
                    <a:gd name="T16" fmla="*/ 0 w 15"/>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0">
                      <a:moveTo>
                        <a:pt x="0" y="1"/>
                      </a:moveTo>
                      <a:cubicBezTo>
                        <a:pt x="1" y="12"/>
                        <a:pt x="1" y="12"/>
                        <a:pt x="1" y="12"/>
                      </a:cubicBezTo>
                      <a:cubicBezTo>
                        <a:pt x="1" y="13"/>
                        <a:pt x="0" y="18"/>
                        <a:pt x="0" y="21"/>
                      </a:cubicBezTo>
                      <a:cubicBezTo>
                        <a:pt x="0" y="24"/>
                        <a:pt x="2" y="25"/>
                        <a:pt x="2" y="28"/>
                      </a:cubicBezTo>
                      <a:cubicBezTo>
                        <a:pt x="7" y="30"/>
                        <a:pt x="7" y="30"/>
                        <a:pt x="7" y="30"/>
                      </a:cubicBezTo>
                      <a:cubicBezTo>
                        <a:pt x="9" y="27"/>
                        <a:pt x="10" y="29"/>
                        <a:pt x="12" y="26"/>
                      </a:cubicBezTo>
                      <a:cubicBezTo>
                        <a:pt x="14" y="23"/>
                        <a:pt x="14" y="21"/>
                        <a:pt x="15" y="18"/>
                      </a:cubicBezTo>
                      <a:cubicBezTo>
                        <a:pt x="12" y="7"/>
                        <a:pt x="13" y="5"/>
                        <a:pt x="3" y="0"/>
                      </a:cubicBezTo>
                      <a:lnTo>
                        <a:pt x="0"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6" name="íṥľíďè"/>
                <p:cNvSpPr/>
                <p:nvPr/>
              </p:nvSpPr>
              <p:spPr bwMode="auto">
                <a:xfrm>
                  <a:off x="5221288" y="3184525"/>
                  <a:ext cx="36513" cy="122238"/>
                </a:xfrm>
                <a:custGeom>
                  <a:avLst/>
                  <a:gdLst>
                    <a:gd name="T0" fmla="*/ 0 w 11"/>
                    <a:gd name="T1" fmla="*/ 3 h 37"/>
                    <a:gd name="T2" fmla="*/ 2 w 11"/>
                    <a:gd name="T3" fmla="*/ 14 h 37"/>
                    <a:gd name="T4" fmla="*/ 0 w 11"/>
                    <a:gd name="T5" fmla="*/ 33 h 37"/>
                    <a:gd name="T6" fmla="*/ 0 w 11"/>
                    <a:gd name="T7" fmla="*/ 36 h 37"/>
                    <a:gd name="T8" fmla="*/ 2 w 11"/>
                    <a:gd name="T9" fmla="*/ 37 h 37"/>
                    <a:gd name="T10" fmla="*/ 8 w 11"/>
                    <a:gd name="T11" fmla="*/ 27 h 37"/>
                    <a:gd name="T12" fmla="*/ 11 w 11"/>
                    <a:gd name="T13" fmla="*/ 17 h 37"/>
                    <a:gd name="T14" fmla="*/ 11 w 11"/>
                    <a:gd name="T15" fmla="*/ 15 h 37"/>
                    <a:gd name="T16" fmla="*/ 7 w 11"/>
                    <a:gd name="T17" fmla="*/ 2 h 37"/>
                    <a:gd name="T18" fmla="*/ 2 w 11"/>
                    <a:gd name="T19" fmla="*/ 0 h 37"/>
                    <a:gd name="T20" fmla="*/ 0 w 1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7">
                      <a:moveTo>
                        <a:pt x="0" y="3"/>
                      </a:moveTo>
                      <a:cubicBezTo>
                        <a:pt x="2" y="14"/>
                        <a:pt x="2" y="14"/>
                        <a:pt x="2" y="14"/>
                      </a:cubicBezTo>
                      <a:cubicBezTo>
                        <a:pt x="2" y="19"/>
                        <a:pt x="0" y="27"/>
                        <a:pt x="0" y="33"/>
                      </a:cubicBezTo>
                      <a:cubicBezTo>
                        <a:pt x="0" y="36"/>
                        <a:pt x="0" y="36"/>
                        <a:pt x="0" y="36"/>
                      </a:cubicBezTo>
                      <a:cubicBezTo>
                        <a:pt x="2" y="36"/>
                        <a:pt x="1" y="37"/>
                        <a:pt x="2" y="37"/>
                      </a:cubicBezTo>
                      <a:cubicBezTo>
                        <a:pt x="3" y="37"/>
                        <a:pt x="7" y="28"/>
                        <a:pt x="8" y="27"/>
                      </a:cubicBezTo>
                      <a:cubicBezTo>
                        <a:pt x="9" y="24"/>
                        <a:pt x="11" y="21"/>
                        <a:pt x="11" y="17"/>
                      </a:cubicBezTo>
                      <a:cubicBezTo>
                        <a:pt x="11" y="15"/>
                        <a:pt x="11" y="15"/>
                        <a:pt x="11" y="15"/>
                      </a:cubicBezTo>
                      <a:cubicBezTo>
                        <a:pt x="11" y="7"/>
                        <a:pt x="8" y="7"/>
                        <a:pt x="7" y="2"/>
                      </a:cubicBezTo>
                      <a:cubicBezTo>
                        <a:pt x="2" y="0"/>
                        <a:pt x="2" y="0"/>
                        <a:pt x="2" y="0"/>
                      </a:cubicBezTo>
                      <a:cubicBezTo>
                        <a:pt x="2" y="1"/>
                        <a:pt x="0" y="1"/>
                        <a:pt x="0" y="3"/>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7" name="íś1iḑe"/>
                <p:cNvSpPr/>
                <p:nvPr/>
              </p:nvSpPr>
              <p:spPr bwMode="auto">
                <a:xfrm>
                  <a:off x="4554538" y="3251200"/>
                  <a:ext cx="119063" cy="58738"/>
                </a:xfrm>
                <a:custGeom>
                  <a:avLst/>
                  <a:gdLst>
                    <a:gd name="T0" fmla="*/ 0 w 36"/>
                    <a:gd name="T1" fmla="*/ 15 h 18"/>
                    <a:gd name="T2" fmla="*/ 2 w 36"/>
                    <a:gd name="T3" fmla="*/ 16 h 18"/>
                    <a:gd name="T4" fmla="*/ 13 w 36"/>
                    <a:gd name="T5" fmla="*/ 18 h 18"/>
                    <a:gd name="T6" fmla="*/ 16 w 36"/>
                    <a:gd name="T7" fmla="*/ 18 h 18"/>
                    <a:gd name="T8" fmla="*/ 22 w 36"/>
                    <a:gd name="T9" fmla="*/ 17 h 18"/>
                    <a:gd name="T10" fmla="*/ 23 w 36"/>
                    <a:gd name="T11" fmla="*/ 17 h 18"/>
                    <a:gd name="T12" fmla="*/ 30 w 36"/>
                    <a:gd name="T13" fmla="*/ 13 h 18"/>
                    <a:gd name="T14" fmla="*/ 36 w 36"/>
                    <a:gd name="T15" fmla="*/ 8 h 18"/>
                    <a:gd name="T16" fmla="*/ 36 w 36"/>
                    <a:gd name="T17" fmla="*/ 7 h 18"/>
                    <a:gd name="T18" fmla="*/ 36 w 36"/>
                    <a:gd name="T19" fmla="*/ 4 h 18"/>
                    <a:gd name="T20" fmla="*/ 32 w 36"/>
                    <a:gd name="T21" fmla="*/ 0 h 18"/>
                    <a:gd name="T22" fmla="*/ 24 w 36"/>
                    <a:gd name="T23" fmla="*/ 3 h 18"/>
                    <a:gd name="T24" fmla="*/ 16 w 36"/>
                    <a:gd name="T25" fmla="*/ 7 h 18"/>
                    <a:gd name="T26" fmla="*/ 0 w 36"/>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18">
                      <a:moveTo>
                        <a:pt x="0" y="15"/>
                      </a:moveTo>
                      <a:cubicBezTo>
                        <a:pt x="1" y="16"/>
                        <a:pt x="1" y="16"/>
                        <a:pt x="2" y="16"/>
                      </a:cubicBezTo>
                      <a:cubicBezTo>
                        <a:pt x="6" y="16"/>
                        <a:pt x="9" y="18"/>
                        <a:pt x="13" y="18"/>
                      </a:cubicBezTo>
                      <a:cubicBezTo>
                        <a:pt x="16" y="18"/>
                        <a:pt x="16" y="18"/>
                        <a:pt x="16" y="18"/>
                      </a:cubicBezTo>
                      <a:cubicBezTo>
                        <a:pt x="22" y="17"/>
                        <a:pt x="22" y="17"/>
                        <a:pt x="22" y="17"/>
                      </a:cubicBezTo>
                      <a:cubicBezTo>
                        <a:pt x="23" y="17"/>
                        <a:pt x="23" y="17"/>
                        <a:pt x="23" y="17"/>
                      </a:cubicBezTo>
                      <a:cubicBezTo>
                        <a:pt x="26" y="16"/>
                        <a:pt x="28" y="14"/>
                        <a:pt x="30" y="13"/>
                      </a:cubicBezTo>
                      <a:cubicBezTo>
                        <a:pt x="34" y="11"/>
                        <a:pt x="33" y="10"/>
                        <a:pt x="36" y="8"/>
                      </a:cubicBezTo>
                      <a:cubicBezTo>
                        <a:pt x="36" y="7"/>
                        <a:pt x="36" y="7"/>
                        <a:pt x="36" y="7"/>
                      </a:cubicBezTo>
                      <a:cubicBezTo>
                        <a:pt x="36" y="4"/>
                        <a:pt x="36" y="4"/>
                        <a:pt x="36" y="4"/>
                      </a:cubicBezTo>
                      <a:cubicBezTo>
                        <a:pt x="36" y="1"/>
                        <a:pt x="33" y="2"/>
                        <a:pt x="32" y="0"/>
                      </a:cubicBezTo>
                      <a:cubicBezTo>
                        <a:pt x="29" y="1"/>
                        <a:pt x="27" y="1"/>
                        <a:pt x="24" y="3"/>
                      </a:cubicBezTo>
                      <a:cubicBezTo>
                        <a:pt x="21" y="4"/>
                        <a:pt x="19" y="6"/>
                        <a:pt x="16" y="7"/>
                      </a:cubicBezTo>
                      <a:cubicBezTo>
                        <a:pt x="11" y="11"/>
                        <a:pt x="4" y="10"/>
                        <a:pt x="0"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8" name="iṩ1iḋè"/>
                <p:cNvSpPr/>
                <p:nvPr/>
              </p:nvSpPr>
              <p:spPr bwMode="auto">
                <a:xfrm>
                  <a:off x="6359526" y="3263900"/>
                  <a:ext cx="93663" cy="139700"/>
                </a:xfrm>
                <a:custGeom>
                  <a:avLst/>
                  <a:gdLst>
                    <a:gd name="T0" fmla="*/ 15 w 28"/>
                    <a:gd name="T1" fmla="*/ 1 h 42"/>
                    <a:gd name="T2" fmla="*/ 6 w 28"/>
                    <a:gd name="T3" fmla="*/ 11 h 42"/>
                    <a:gd name="T4" fmla="*/ 6 w 28"/>
                    <a:gd name="T5" fmla="*/ 13 h 42"/>
                    <a:gd name="T6" fmla="*/ 5 w 28"/>
                    <a:gd name="T7" fmla="*/ 16 h 42"/>
                    <a:gd name="T8" fmla="*/ 6 w 28"/>
                    <a:gd name="T9" fmla="*/ 20 h 42"/>
                    <a:gd name="T10" fmla="*/ 6 w 28"/>
                    <a:gd name="T11" fmla="*/ 21 h 42"/>
                    <a:gd name="T12" fmla="*/ 0 w 28"/>
                    <a:gd name="T13" fmla="*/ 38 h 42"/>
                    <a:gd name="T14" fmla="*/ 0 w 28"/>
                    <a:gd name="T15" fmla="*/ 41 h 42"/>
                    <a:gd name="T16" fmla="*/ 3 w 28"/>
                    <a:gd name="T17" fmla="*/ 42 h 42"/>
                    <a:gd name="T18" fmla="*/ 9 w 28"/>
                    <a:gd name="T19" fmla="*/ 32 h 42"/>
                    <a:gd name="T20" fmla="*/ 12 w 28"/>
                    <a:gd name="T21" fmla="*/ 26 h 42"/>
                    <a:gd name="T22" fmla="*/ 14 w 28"/>
                    <a:gd name="T23" fmla="*/ 26 h 42"/>
                    <a:gd name="T24" fmla="*/ 20 w 28"/>
                    <a:gd name="T25" fmla="*/ 26 h 42"/>
                    <a:gd name="T26" fmla="*/ 28 w 28"/>
                    <a:gd name="T27" fmla="*/ 14 h 42"/>
                    <a:gd name="T28" fmla="*/ 28 w 28"/>
                    <a:gd name="T29" fmla="*/ 6 h 42"/>
                    <a:gd name="T30" fmla="*/ 28 w 28"/>
                    <a:gd name="T31" fmla="*/ 5 h 42"/>
                    <a:gd name="T32" fmla="*/ 27 w 28"/>
                    <a:gd name="T33" fmla="*/ 3 h 42"/>
                    <a:gd name="T34" fmla="*/ 26 w 28"/>
                    <a:gd name="T35" fmla="*/ 3 h 42"/>
                    <a:gd name="T36" fmla="*/ 24 w 28"/>
                    <a:gd name="T37" fmla="*/ 3 h 42"/>
                    <a:gd name="T38" fmla="*/ 23 w 28"/>
                    <a:gd name="T39" fmla="*/ 3 h 42"/>
                    <a:gd name="T40" fmla="*/ 20 w 28"/>
                    <a:gd name="T41" fmla="*/ 0 h 42"/>
                    <a:gd name="T42" fmla="*/ 15 w 28"/>
                    <a:gd name="T4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2">
                      <a:moveTo>
                        <a:pt x="15" y="1"/>
                      </a:moveTo>
                      <a:cubicBezTo>
                        <a:pt x="15" y="10"/>
                        <a:pt x="8" y="6"/>
                        <a:pt x="6" y="11"/>
                      </a:cubicBezTo>
                      <a:cubicBezTo>
                        <a:pt x="6" y="13"/>
                        <a:pt x="6" y="13"/>
                        <a:pt x="6" y="13"/>
                      </a:cubicBezTo>
                      <a:cubicBezTo>
                        <a:pt x="6" y="14"/>
                        <a:pt x="5" y="14"/>
                        <a:pt x="5" y="16"/>
                      </a:cubicBezTo>
                      <a:cubicBezTo>
                        <a:pt x="6" y="20"/>
                        <a:pt x="6" y="20"/>
                        <a:pt x="6" y="20"/>
                      </a:cubicBezTo>
                      <a:cubicBezTo>
                        <a:pt x="6" y="21"/>
                        <a:pt x="6" y="21"/>
                        <a:pt x="6" y="21"/>
                      </a:cubicBezTo>
                      <a:cubicBezTo>
                        <a:pt x="6" y="29"/>
                        <a:pt x="0" y="31"/>
                        <a:pt x="0" y="38"/>
                      </a:cubicBezTo>
                      <a:cubicBezTo>
                        <a:pt x="0" y="41"/>
                        <a:pt x="0" y="41"/>
                        <a:pt x="0" y="41"/>
                      </a:cubicBezTo>
                      <a:cubicBezTo>
                        <a:pt x="2" y="42"/>
                        <a:pt x="2" y="42"/>
                        <a:pt x="3" y="42"/>
                      </a:cubicBezTo>
                      <a:cubicBezTo>
                        <a:pt x="7" y="42"/>
                        <a:pt x="9" y="36"/>
                        <a:pt x="9" y="32"/>
                      </a:cubicBezTo>
                      <a:cubicBezTo>
                        <a:pt x="9" y="29"/>
                        <a:pt x="10" y="26"/>
                        <a:pt x="12" y="26"/>
                      </a:cubicBezTo>
                      <a:cubicBezTo>
                        <a:pt x="14" y="26"/>
                        <a:pt x="14" y="26"/>
                        <a:pt x="14" y="26"/>
                      </a:cubicBezTo>
                      <a:cubicBezTo>
                        <a:pt x="20" y="26"/>
                        <a:pt x="20" y="26"/>
                        <a:pt x="20" y="26"/>
                      </a:cubicBezTo>
                      <a:cubicBezTo>
                        <a:pt x="24" y="24"/>
                        <a:pt x="28" y="21"/>
                        <a:pt x="28" y="14"/>
                      </a:cubicBezTo>
                      <a:cubicBezTo>
                        <a:pt x="28" y="6"/>
                        <a:pt x="28" y="6"/>
                        <a:pt x="28" y="6"/>
                      </a:cubicBezTo>
                      <a:cubicBezTo>
                        <a:pt x="28" y="5"/>
                        <a:pt x="28" y="5"/>
                        <a:pt x="28" y="5"/>
                      </a:cubicBezTo>
                      <a:cubicBezTo>
                        <a:pt x="27" y="3"/>
                        <a:pt x="27" y="3"/>
                        <a:pt x="27" y="3"/>
                      </a:cubicBezTo>
                      <a:cubicBezTo>
                        <a:pt x="26" y="3"/>
                        <a:pt x="26" y="3"/>
                        <a:pt x="26" y="3"/>
                      </a:cubicBezTo>
                      <a:cubicBezTo>
                        <a:pt x="24" y="3"/>
                        <a:pt x="24" y="3"/>
                        <a:pt x="24" y="3"/>
                      </a:cubicBezTo>
                      <a:cubicBezTo>
                        <a:pt x="23" y="3"/>
                        <a:pt x="23" y="3"/>
                        <a:pt x="23" y="3"/>
                      </a:cubicBezTo>
                      <a:cubicBezTo>
                        <a:pt x="20" y="0"/>
                        <a:pt x="20" y="0"/>
                        <a:pt x="20" y="0"/>
                      </a:cubicBezTo>
                      <a:lnTo>
                        <a:pt x="15" y="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9" name="íṩlïḓè"/>
                <p:cNvSpPr/>
                <p:nvPr/>
              </p:nvSpPr>
              <p:spPr bwMode="auto">
                <a:xfrm>
                  <a:off x="5826126" y="3273425"/>
                  <a:ext cx="223838" cy="293688"/>
                </a:xfrm>
                <a:custGeom>
                  <a:avLst/>
                  <a:gdLst>
                    <a:gd name="T0" fmla="*/ 38 w 68"/>
                    <a:gd name="T1" fmla="*/ 16 h 88"/>
                    <a:gd name="T2" fmla="*/ 40 w 68"/>
                    <a:gd name="T3" fmla="*/ 5 h 88"/>
                    <a:gd name="T4" fmla="*/ 36 w 68"/>
                    <a:gd name="T5" fmla="*/ 1 h 88"/>
                    <a:gd name="T6" fmla="*/ 36 w 68"/>
                    <a:gd name="T7" fmla="*/ 1 h 88"/>
                    <a:gd name="T8" fmla="*/ 33 w 68"/>
                    <a:gd name="T9" fmla="*/ 0 h 88"/>
                    <a:gd name="T10" fmla="*/ 24 w 68"/>
                    <a:gd name="T11" fmla="*/ 7 h 88"/>
                    <a:gd name="T12" fmla="*/ 24 w 68"/>
                    <a:gd name="T13" fmla="*/ 8 h 88"/>
                    <a:gd name="T14" fmla="*/ 26 w 68"/>
                    <a:gd name="T15" fmla="*/ 18 h 88"/>
                    <a:gd name="T16" fmla="*/ 27 w 68"/>
                    <a:gd name="T17" fmla="*/ 28 h 88"/>
                    <a:gd name="T18" fmla="*/ 27 w 68"/>
                    <a:gd name="T19" fmla="*/ 39 h 88"/>
                    <a:gd name="T20" fmla="*/ 16 w 68"/>
                    <a:gd name="T21" fmla="*/ 48 h 88"/>
                    <a:gd name="T22" fmla="*/ 7 w 68"/>
                    <a:gd name="T23" fmla="*/ 49 h 88"/>
                    <a:gd name="T24" fmla="*/ 5 w 68"/>
                    <a:gd name="T25" fmla="*/ 49 h 88"/>
                    <a:gd name="T26" fmla="*/ 4 w 68"/>
                    <a:gd name="T27" fmla="*/ 49 h 88"/>
                    <a:gd name="T28" fmla="*/ 0 w 68"/>
                    <a:gd name="T29" fmla="*/ 54 h 88"/>
                    <a:gd name="T30" fmla="*/ 5 w 68"/>
                    <a:gd name="T31" fmla="*/ 60 h 88"/>
                    <a:gd name="T32" fmla="*/ 11 w 68"/>
                    <a:gd name="T33" fmla="*/ 60 h 88"/>
                    <a:gd name="T34" fmla="*/ 13 w 68"/>
                    <a:gd name="T35" fmla="*/ 59 h 88"/>
                    <a:gd name="T36" fmla="*/ 20 w 68"/>
                    <a:gd name="T37" fmla="*/ 66 h 88"/>
                    <a:gd name="T38" fmla="*/ 17 w 68"/>
                    <a:gd name="T39" fmla="*/ 72 h 88"/>
                    <a:gd name="T40" fmla="*/ 13 w 68"/>
                    <a:gd name="T41" fmla="*/ 76 h 88"/>
                    <a:gd name="T42" fmla="*/ 2 w 68"/>
                    <a:gd name="T43" fmla="*/ 82 h 88"/>
                    <a:gd name="T44" fmla="*/ 2 w 68"/>
                    <a:gd name="T45" fmla="*/ 83 h 88"/>
                    <a:gd name="T46" fmla="*/ 2 w 68"/>
                    <a:gd name="T47" fmla="*/ 87 h 88"/>
                    <a:gd name="T48" fmla="*/ 4 w 68"/>
                    <a:gd name="T49" fmla="*/ 88 h 88"/>
                    <a:gd name="T50" fmla="*/ 25 w 68"/>
                    <a:gd name="T51" fmla="*/ 77 h 88"/>
                    <a:gd name="T52" fmla="*/ 31 w 68"/>
                    <a:gd name="T53" fmla="*/ 69 h 88"/>
                    <a:gd name="T54" fmla="*/ 40 w 68"/>
                    <a:gd name="T55" fmla="*/ 63 h 88"/>
                    <a:gd name="T56" fmla="*/ 52 w 68"/>
                    <a:gd name="T57" fmla="*/ 70 h 88"/>
                    <a:gd name="T58" fmla="*/ 48 w 68"/>
                    <a:gd name="T59" fmla="*/ 79 h 88"/>
                    <a:gd name="T60" fmla="*/ 59 w 68"/>
                    <a:gd name="T61" fmla="*/ 81 h 88"/>
                    <a:gd name="T62" fmla="*/ 68 w 68"/>
                    <a:gd name="T63" fmla="*/ 71 h 88"/>
                    <a:gd name="T64" fmla="*/ 59 w 68"/>
                    <a:gd name="T65" fmla="*/ 62 h 88"/>
                    <a:gd name="T66" fmla="*/ 44 w 68"/>
                    <a:gd name="T67" fmla="*/ 60 h 88"/>
                    <a:gd name="T68" fmla="*/ 42 w 68"/>
                    <a:gd name="T69" fmla="*/ 60 h 88"/>
                    <a:gd name="T70" fmla="*/ 36 w 68"/>
                    <a:gd name="T71" fmla="*/ 53 h 88"/>
                    <a:gd name="T72" fmla="*/ 48 w 68"/>
                    <a:gd name="T73" fmla="*/ 42 h 88"/>
                    <a:gd name="T74" fmla="*/ 59 w 68"/>
                    <a:gd name="T75" fmla="*/ 32 h 88"/>
                    <a:gd name="T76" fmla="*/ 59 w 68"/>
                    <a:gd name="T77" fmla="*/ 30 h 88"/>
                    <a:gd name="T78" fmla="*/ 59 w 68"/>
                    <a:gd name="T79" fmla="*/ 29 h 88"/>
                    <a:gd name="T80" fmla="*/ 54 w 68"/>
                    <a:gd name="T81" fmla="*/ 26 h 88"/>
                    <a:gd name="T82" fmla="*/ 51 w 68"/>
                    <a:gd name="T83" fmla="*/ 27 h 88"/>
                    <a:gd name="T84" fmla="*/ 50 w 68"/>
                    <a:gd name="T85" fmla="*/ 27 h 88"/>
                    <a:gd name="T86" fmla="*/ 41 w 68"/>
                    <a:gd name="T87" fmla="*/ 33 h 88"/>
                    <a:gd name="T88" fmla="*/ 38 w 68"/>
                    <a:gd name="T89" fmla="*/ 28 h 88"/>
                    <a:gd name="T90" fmla="*/ 38 w 68"/>
                    <a:gd name="T91" fmla="*/ 27 h 88"/>
                    <a:gd name="T92" fmla="*/ 38 w 68"/>
                    <a:gd name="T9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88">
                      <a:moveTo>
                        <a:pt x="38" y="16"/>
                      </a:moveTo>
                      <a:cubicBezTo>
                        <a:pt x="39" y="11"/>
                        <a:pt x="40" y="9"/>
                        <a:pt x="40" y="5"/>
                      </a:cubicBezTo>
                      <a:cubicBezTo>
                        <a:pt x="40" y="3"/>
                        <a:pt x="38" y="1"/>
                        <a:pt x="36" y="1"/>
                      </a:cubicBezTo>
                      <a:cubicBezTo>
                        <a:pt x="36" y="1"/>
                        <a:pt x="36" y="1"/>
                        <a:pt x="36" y="1"/>
                      </a:cubicBezTo>
                      <a:cubicBezTo>
                        <a:pt x="34" y="1"/>
                        <a:pt x="34" y="1"/>
                        <a:pt x="33" y="0"/>
                      </a:cubicBezTo>
                      <a:cubicBezTo>
                        <a:pt x="28" y="3"/>
                        <a:pt x="28" y="1"/>
                        <a:pt x="24" y="7"/>
                      </a:cubicBezTo>
                      <a:cubicBezTo>
                        <a:pt x="24" y="8"/>
                        <a:pt x="24" y="8"/>
                        <a:pt x="24" y="8"/>
                      </a:cubicBezTo>
                      <a:cubicBezTo>
                        <a:pt x="24" y="12"/>
                        <a:pt x="26" y="14"/>
                        <a:pt x="26" y="18"/>
                      </a:cubicBezTo>
                      <a:cubicBezTo>
                        <a:pt x="27" y="28"/>
                        <a:pt x="27" y="28"/>
                        <a:pt x="27" y="28"/>
                      </a:cubicBezTo>
                      <a:cubicBezTo>
                        <a:pt x="27" y="39"/>
                        <a:pt x="27" y="39"/>
                        <a:pt x="27" y="39"/>
                      </a:cubicBezTo>
                      <a:cubicBezTo>
                        <a:pt x="28" y="45"/>
                        <a:pt x="22" y="48"/>
                        <a:pt x="16" y="48"/>
                      </a:cubicBezTo>
                      <a:cubicBezTo>
                        <a:pt x="7" y="49"/>
                        <a:pt x="7" y="49"/>
                        <a:pt x="7" y="49"/>
                      </a:cubicBezTo>
                      <a:cubicBezTo>
                        <a:pt x="5" y="49"/>
                        <a:pt x="5" y="49"/>
                        <a:pt x="5" y="49"/>
                      </a:cubicBezTo>
                      <a:cubicBezTo>
                        <a:pt x="4" y="49"/>
                        <a:pt x="4" y="49"/>
                        <a:pt x="4" y="49"/>
                      </a:cubicBezTo>
                      <a:cubicBezTo>
                        <a:pt x="2" y="50"/>
                        <a:pt x="0" y="51"/>
                        <a:pt x="0" y="54"/>
                      </a:cubicBezTo>
                      <a:cubicBezTo>
                        <a:pt x="0" y="56"/>
                        <a:pt x="3" y="60"/>
                        <a:pt x="5" y="60"/>
                      </a:cubicBezTo>
                      <a:cubicBezTo>
                        <a:pt x="11" y="60"/>
                        <a:pt x="11" y="60"/>
                        <a:pt x="11" y="60"/>
                      </a:cubicBezTo>
                      <a:cubicBezTo>
                        <a:pt x="12" y="60"/>
                        <a:pt x="12" y="60"/>
                        <a:pt x="13" y="59"/>
                      </a:cubicBezTo>
                      <a:cubicBezTo>
                        <a:pt x="17" y="62"/>
                        <a:pt x="17" y="60"/>
                        <a:pt x="20" y="66"/>
                      </a:cubicBezTo>
                      <a:cubicBezTo>
                        <a:pt x="18" y="69"/>
                        <a:pt x="20" y="68"/>
                        <a:pt x="17" y="72"/>
                      </a:cubicBezTo>
                      <a:cubicBezTo>
                        <a:pt x="15" y="73"/>
                        <a:pt x="15" y="75"/>
                        <a:pt x="13" y="76"/>
                      </a:cubicBezTo>
                      <a:cubicBezTo>
                        <a:pt x="8" y="79"/>
                        <a:pt x="7" y="80"/>
                        <a:pt x="2" y="82"/>
                      </a:cubicBezTo>
                      <a:cubicBezTo>
                        <a:pt x="2" y="83"/>
                        <a:pt x="2" y="83"/>
                        <a:pt x="2" y="83"/>
                      </a:cubicBezTo>
                      <a:cubicBezTo>
                        <a:pt x="2" y="87"/>
                        <a:pt x="2" y="87"/>
                        <a:pt x="2" y="87"/>
                      </a:cubicBezTo>
                      <a:cubicBezTo>
                        <a:pt x="4" y="87"/>
                        <a:pt x="3" y="88"/>
                        <a:pt x="4" y="88"/>
                      </a:cubicBezTo>
                      <a:cubicBezTo>
                        <a:pt x="13" y="88"/>
                        <a:pt x="20" y="82"/>
                        <a:pt x="25" y="77"/>
                      </a:cubicBezTo>
                      <a:cubicBezTo>
                        <a:pt x="26" y="76"/>
                        <a:pt x="30" y="71"/>
                        <a:pt x="31" y="69"/>
                      </a:cubicBezTo>
                      <a:cubicBezTo>
                        <a:pt x="33" y="65"/>
                        <a:pt x="35" y="63"/>
                        <a:pt x="40" y="63"/>
                      </a:cubicBezTo>
                      <a:cubicBezTo>
                        <a:pt x="45" y="63"/>
                        <a:pt x="49" y="67"/>
                        <a:pt x="52" y="70"/>
                      </a:cubicBezTo>
                      <a:cubicBezTo>
                        <a:pt x="48" y="79"/>
                        <a:pt x="48" y="79"/>
                        <a:pt x="48" y="79"/>
                      </a:cubicBezTo>
                      <a:cubicBezTo>
                        <a:pt x="50" y="79"/>
                        <a:pt x="58" y="81"/>
                        <a:pt x="59" y="81"/>
                      </a:cubicBezTo>
                      <a:cubicBezTo>
                        <a:pt x="65" y="81"/>
                        <a:pt x="67" y="76"/>
                        <a:pt x="68" y="71"/>
                      </a:cubicBezTo>
                      <a:cubicBezTo>
                        <a:pt x="67" y="65"/>
                        <a:pt x="63" y="64"/>
                        <a:pt x="59" y="62"/>
                      </a:cubicBezTo>
                      <a:cubicBezTo>
                        <a:pt x="53" y="59"/>
                        <a:pt x="51" y="60"/>
                        <a:pt x="44" y="60"/>
                      </a:cubicBezTo>
                      <a:cubicBezTo>
                        <a:pt x="43" y="60"/>
                        <a:pt x="43" y="60"/>
                        <a:pt x="42" y="60"/>
                      </a:cubicBezTo>
                      <a:cubicBezTo>
                        <a:pt x="40" y="59"/>
                        <a:pt x="36" y="56"/>
                        <a:pt x="36" y="53"/>
                      </a:cubicBezTo>
                      <a:cubicBezTo>
                        <a:pt x="36" y="51"/>
                        <a:pt x="45" y="44"/>
                        <a:pt x="48" y="42"/>
                      </a:cubicBezTo>
                      <a:cubicBezTo>
                        <a:pt x="50" y="41"/>
                        <a:pt x="59" y="34"/>
                        <a:pt x="59" y="32"/>
                      </a:cubicBezTo>
                      <a:cubicBezTo>
                        <a:pt x="59" y="30"/>
                        <a:pt x="59" y="30"/>
                        <a:pt x="59" y="30"/>
                      </a:cubicBezTo>
                      <a:cubicBezTo>
                        <a:pt x="59" y="29"/>
                        <a:pt x="59" y="29"/>
                        <a:pt x="59" y="29"/>
                      </a:cubicBezTo>
                      <a:cubicBezTo>
                        <a:pt x="54" y="26"/>
                        <a:pt x="54" y="26"/>
                        <a:pt x="54" y="26"/>
                      </a:cubicBezTo>
                      <a:cubicBezTo>
                        <a:pt x="53" y="27"/>
                        <a:pt x="53" y="27"/>
                        <a:pt x="51" y="27"/>
                      </a:cubicBezTo>
                      <a:cubicBezTo>
                        <a:pt x="50" y="27"/>
                        <a:pt x="50" y="27"/>
                        <a:pt x="50" y="27"/>
                      </a:cubicBezTo>
                      <a:cubicBezTo>
                        <a:pt x="46" y="32"/>
                        <a:pt x="46" y="30"/>
                        <a:pt x="41" y="33"/>
                      </a:cubicBezTo>
                      <a:cubicBezTo>
                        <a:pt x="40" y="31"/>
                        <a:pt x="39" y="30"/>
                        <a:pt x="38" y="28"/>
                      </a:cubicBezTo>
                      <a:cubicBezTo>
                        <a:pt x="38" y="27"/>
                        <a:pt x="38" y="27"/>
                        <a:pt x="38" y="27"/>
                      </a:cubicBezTo>
                      <a:lnTo>
                        <a:pt x="38" y="16"/>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0" name="ísḷïďè"/>
                <p:cNvSpPr/>
                <p:nvPr/>
              </p:nvSpPr>
              <p:spPr bwMode="auto">
                <a:xfrm>
                  <a:off x="4518026" y="3506788"/>
                  <a:ext cx="53975" cy="71438"/>
                </a:xfrm>
                <a:custGeom>
                  <a:avLst/>
                  <a:gdLst>
                    <a:gd name="T0" fmla="*/ 14 w 16"/>
                    <a:gd name="T1" fmla="*/ 17 h 21"/>
                    <a:gd name="T2" fmla="*/ 16 w 16"/>
                    <a:gd name="T3" fmla="*/ 12 h 21"/>
                    <a:gd name="T4" fmla="*/ 11 w 16"/>
                    <a:gd name="T5" fmla="*/ 5 h 21"/>
                    <a:gd name="T6" fmla="*/ 5 w 16"/>
                    <a:gd name="T7" fmla="*/ 0 h 21"/>
                    <a:gd name="T8" fmla="*/ 2 w 16"/>
                    <a:gd name="T9" fmla="*/ 4 h 21"/>
                    <a:gd name="T10" fmla="*/ 2 w 16"/>
                    <a:gd name="T11" fmla="*/ 5 h 21"/>
                    <a:gd name="T12" fmla="*/ 2 w 16"/>
                    <a:gd name="T13" fmla="*/ 8 h 21"/>
                    <a:gd name="T14" fmla="*/ 2 w 16"/>
                    <a:gd name="T15" fmla="*/ 9 h 21"/>
                    <a:gd name="T16" fmla="*/ 0 w 16"/>
                    <a:gd name="T17" fmla="*/ 17 h 21"/>
                    <a:gd name="T18" fmla="*/ 3 w 16"/>
                    <a:gd name="T19" fmla="*/ 21 h 21"/>
                    <a:gd name="T20" fmla="*/ 4 w 16"/>
                    <a:gd name="T21" fmla="*/ 21 h 21"/>
                    <a:gd name="T22" fmla="*/ 5 w 16"/>
                    <a:gd name="T23" fmla="*/ 21 h 21"/>
                    <a:gd name="T24" fmla="*/ 14 w 16"/>
                    <a:gd name="T25"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17"/>
                      </a:moveTo>
                      <a:cubicBezTo>
                        <a:pt x="14" y="15"/>
                        <a:pt x="16" y="13"/>
                        <a:pt x="16" y="12"/>
                      </a:cubicBezTo>
                      <a:cubicBezTo>
                        <a:pt x="16" y="11"/>
                        <a:pt x="12" y="7"/>
                        <a:pt x="11" y="5"/>
                      </a:cubicBezTo>
                      <a:cubicBezTo>
                        <a:pt x="11" y="3"/>
                        <a:pt x="8" y="0"/>
                        <a:pt x="5" y="0"/>
                      </a:cubicBezTo>
                      <a:cubicBezTo>
                        <a:pt x="4" y="0"/>
                        <a:pt x="3" y="3"/>
                        <a:pt x="2" y="4"/>
                      </a:cubicBezTo>
                      <a:cubicBezTo>
                        <a:pt x="2" y="5"/>
                        <a:pt x="2" y="5"/>
                        <a:pt x="2" y="5"/>
                      </a:cubicBezTo>
                      <a:cubicBezTo>
                        <a:pt x="2" y="8"/>
                        <a:pt x="2" y="8"/>
                        <a:pt x="2" y="8"/>
                      </a:cubicBezTo>
                      <a:cubicBezTo>
                        <a:pt x="2" y="9"/>
                        <a:pt x="2" y="9"/>
                        <a:pt x="2" y="9"/>
                      </a:cubicBezTo>
                      <a:cubicBezTo>
                        <a:pt x="1" y="11"/>
                        <a:pt x="0" y="14"/>
                        <a:pt x="0" y="17"/>
                      </a:cubicBezTo>
                      <a:cubicBezTo>
                        <a:pt x="0" y="19"/>
                        <a:pt x="1" y="20"/>
                        <a:pt x="3" y="21"/>
                      </a:cubicBezTo>
                      <a:cubicBezTo>
                        <a:pt x="4" y="21"/>
                        <a:pt x="4" y="21"/>
                        <a:pt x="4" y="21"/>
                      </a:cubicBezTo>
                      <a:cubicBezTo>
                        <a:pt x="5" y="21"/>
                        <a:pt x="5" y="21"/>
                        <a:pt x="5" y="21"/>
                      </a:cubicBezTo>
                      <a:cubicBezTo>
                        <a:pt x="7" y="21"/>
                        <a:pt x="11" y="17"/>
                        <a:pt x="14" y="17"/>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1" name="îṧļîḓé"/>
                <p:cNvSpPr/>
                <p:nvPr/>
              </p:nvSpPr>
              <p:spPr bwMode="auto">
                <a:xfrm>
                  <a:off x="5319713" y="3133725"/>
                  <a:ext cx="222250" cy="500063"/>
                </a:xfrm>
                <a:custGeom>
                  <a:avLst/>
                  <a:gdLst>
                    <a:gd name="T0" fmla="*/ 47 w 67"/>
                    <a:gd name="T1" fmla="*/ 96 h 150"/>
                    <a:gd name="T2" fmla="*/ 51 w 67"/>
                    <a:gd name="T3" fmla="*/ 96 h 150"/>
                    <a:gd name="T4" fmla="*/ 46 w 67"/>
                    <a:gd name="T5" fmla="*/ 114 h 150"/>
                    <a:gd name="T6" fmla="*/ 42 w 67"/>
                    <a:gd name="T7" fmla="*/ 113 h 150"/>
                    <a:gd name="T8" fmla="*/ 39 w 67"/>
                    <a:gd name="T9" fmla="*/ 108 h 150"/>
                    <a:gd name="T10" fmla="*/ 21 w 67"/>
                    <a:gd name="T11" fmla="*/ 78 h 150"/>
                    <a:gd name="T12" fmla="*/ 29 w 67"/>
                    <a:gd name="T13" fmla="*/ 73 h 150"/>
                    <a:gd name="T14" fmla="*/ 32 w 67"/>
                    <a:gd name="T15" fmla="*/ 74 h 150"/>
                    <a:gd name="T16" fmla="*/ 32 w 67"/>
                    <a:gd name="T17" fmla="*/ 77 h 150"/>
                    <a:gd name="T18" fmla="*/ 32 w 67"/>
                    <a:gd name="T19" fmla="*/ 79 h 150"/>
                    <a:gd name="T20" fmla="*/ 21 w 67"/>
                    <a:gd name="T21" fmla="*/ 78 h 150"/>
                    <a:gd name="T22" fmla="*/ 53 w 67"/>
                    <a:gd name="T23" fmla="*/ 118 h 150"/>
                    <a:gd name="T24" fmla="*/ 66 w 67"/>
                    <a:gd name="T25" fmla="*/ 108 h 150"/>
                    <a:gd name="T26" fmla="*/ 60 w 67"/>
                    <a:gd name="T27" fmla="*/ 98 h 150"/>
                    <a:gd name="T28" fmla="*/ 51 w 67"/>
                    <a:gd name="T29" fmla="*/ 82 h 150"/>
                    <a:gd name="T30" fmla="*/ 47 w 67"/>
                    <a:gd name="T31" fmla="*/ 71 h 150"/>
                    <a:gd name="T32" fmla="*/ 60 w 67"/>
                    <a:gd name="T33" fmla="*/ 58 h 150"/>
                    <a:gd name="T34" fmla="*/ 53 w 67"/>
                    <a:gd name="T35" fmla="*/ 52 h 150"/>
                    <a:gd name="T36" fmla="*/ 44 w 67"/>
                    <a:gd name="T37" fmla="*/ 50 h 150"/>
                    <a:gd name="T38" fmla="*/ 48 w 67"/>
                    <a:gd name="T39" fmla="*/ 38 h 150"/>
                    <a:gd name="T40" fmla="*/ 66 w 67"/>
                    <a:gd name="T41" fmla="*/ 17 h 150"/>
                    <a:gd name="T42" fmla="*/ 66 w 67"/>
                    <a:gd name="T43" fmla="*/ 13 h 150"/>
                    <a:gd name="T44" fmla="*/ 56 w 67"/>
                    <a:gd name="T45" fmla="*/ 1 h 150"/>
                    <a:gd name="T46" fmla="*/ 55 w 67"/>
                    <a:gd name="T47" fmla="*/ 7 h 150"/>
                    <a:gd name="T48" fmla="*/ 50 w 67"/>
                    <a:gd name="T49" fmla="*/ 18 h 150"/>
                    <a:gd name="T50" fmla="*/ 42 w 67"/>
                    <a:gd name="T51" fmla="*/ 15 h 150"/>
                    <a:gd name="T52" fmla="*/ 40 w 67"/>
                    <a:gd name="T53" fmla="*/ 15 h 150"/>
                    <a:gd name="T54" fmla="*/ 41 w 67"/>
                    <a:gd name="T55" fmla="*/ 26 h 150"/>
                    <a:gd name="T56" fmla="*/ 41 w 67"/>
                    <a:gd name="T57" fmla="*/ 30 h 150"/>
                    <a:gd name="T58" fmla="*/ 37 w 67"/>
                    <a:gd name="T59" fmla="*/ 33 h 150"/>
                    <a:gd name="T60" fmla="*/ 30 w 67"/>
                    <a:gd name="T61" fmla="*/ 29 h 150"/>
                    <a:gd name="T62" fmla="*/ 9 w 67"/>
                    <a:gd name="T63" fmla="*/ 50 h 150"/>
                    <a:gd name="T64" fmla="*/ 4 w 67"/>
                    <a:gd name="T65" fmla="*/ 59 h 150"/>
                    <a:gd name="T66" fmla="*/ 23 w 67"/>
                    <a:gd name="T67" fmla="*/ 51 h 150"/>
                    <a:gd name="T68" fmla="*/ 30 w 67"/>
                    <a:gd name="T69" fmla="*/ 58 h 150"/>
                    <a:gd name="T70" fmla="*/ 26 w 67"/>
                    <a:gd name="T71" fmla="*/ 65 h 150"/>
                    <a:gd name="T72" fmla="*/ 19 w 67"/>
                    <a:gd name="T73" fmla="*/ 64 h 150"/>
                    <a:gd name="T74" fmla="*/ 16 w 67"/>
                    <a:gd name="T75" fmla="*/ 67 h 150"/>
                    <a:gd name="T76" fmla="*/ 16 w 67"/>
                    <a:gd name="T77" fmla="*/ 72 h 150"/>
                    <a:gd name="T78" fmla="*/ 3 w 67"/>
                    <a:gd name="T79" fmla="*/ 105 h 150"/>
                    <a:gd name="T80" fmla="*/ 6 w 67"/>
                    <a:gd name="T81" fmla="*/ 110 h 150"/>
                    <a:gd name="T82" fmla="*/ 9 w 67"/>
                    <a:gd name="T83" fmla="*/ 111 h 150"/>
                    <a:gd name="T84" fmla="*/ 24 w 67"/>
                    <a:gd name="T85" fmla="*/ 89 h 150"/>
                    <a:gd name="T86" fmla="*/ 32 w 67"/>
                    <a:gd name="T87" fmla="*/ 93 h 150"/>
                    <a:gd name="T88" fmla="*/ 32 w 67"/>
                    <a:gd name="T89" fmla="*/ 96 h 150"/>
                    <a:gd name="T90" fmla="*/ 29 w 67"/>
                    <a:gd name="T91" fmla="*/ 113 h 150"/>
                    <a:gd name="T92" fmla="*/ 29 w 67"/>
                    <a:gd name="T93" fmla="*/ 115 h 150"/>
                    <a:gd name="T94" fmla="*/ 22 w 67"/>
                    <a:gd name="T95" fmla="*/ 122 h 150"/>
                    <a:gd name="T96" fmla="*/ 10 w 67"/>
                    <a:gd name="T97" fmla="*/ 124 h 150"/>
                    <a:gd name="T98" fmla="*/ 15 w 67"/>
                    <a:gd name="T99" fmla="*/ 144 h 150"/>
                    <a:gd name="T100" fmla="*/ 17 w 67"/>
                    <a:gd name="T101" fmla="*/ 150 h 150"/>
                    <a:gd name="T102" fmla="*/ 38 w 67"/>
                    <a:gd name="T103"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50">
                      <a:moveTo>
                        <a:pt x="39" y="107"/>
                      </a:moveTo>
                      <a:cubicBezTo>
                        <a:pt x="39" y="103"/>
                        <a:pt x="44" y="96"/>
                        <a:pt x="47" y="96"/>
                      </a:cubicBezTo>
                      <a:cubicBezTo>
                        <a:pt x="50" y="96"/>
                        <a:pt x="50" y="96"/>
                        <a:pt x="50" y="96"/>
                      </a:cubicBezTo>
                      <a:cubicBezTo>
                        <a:pt x="51" y="96"/>
                        <a:pt x="51" y="96"/>
                        <a:pt x="51" y="96"/>
                      </a:cubicBezTo>
                      <a:cubicBezTo>
                        <a:pt x="53" y="98"/>
                        <a:pt x="55" y="101"/>
                        <a:pt x="55" y="104"/>
                      </a:cubicBezTo>
                      <a:cubicBezTo>
                        <a:pt x="55" y="108"/>
                        <a:pt x="49" y="112"/>
                        <a:pt x="46" y="114"/>
                      </a:cubicBezTo>
                      <a:cubicBezTo>
                        <a:pt x="45" y="114"/>
                        <a:pt x="45" y="113"/>
                        <a:pt x="43" y="113"/>
                      </a:cubicBezTo>
                      <a:cubicBezTo>
                        <a:pt x="42" y="113"/>
                        <a:pt x="42" y="113"/>
                        <a:pt x="42" y="113"/>
                      </a:cubicBezTo>
                      <a:cubicBezTo>
                        <a:pt x="39" y="109"/>
                        <a:pt x="39" y="109"/>
                        <a:pt x="39" y="109"/>
                      </a:cubicBezTo>
                      <a:cubicBezTo>
                        <a:pt x="39" y="108"/>
                        <a:pt x="39" y="108"/>
                        <a:pt x="39" y="108"/>
                      </a:cubicBezTo>
                      <a:cubicBezTo>
                        <a:pt x="39" y="107"/>
                        <a:pt x="39" y="107"/>
                        <a:pt x="39" y="107"/>
                      </a:cubicBezTo>
                      <a:close/>
                      <a:moveTo>
                        <a:pt x="21" y="78"/>
                      </a:moveTo>
                      <a:cubicBezTo>
                        <a:pt x="21" y="77"/>
                        <a:pt x="25" y="73"/>
                        <a:pt x="26" y="73"/>
                      </a:cubicBezTo>
                      <a:cubicBezTo>
                        <a:pt x="27" y="73"/>
                        <a:pt x="27" y="73"/>
                        <a:pt x="29" y="73"/>
                      </a:cubicBezTo>
                      <a:cubicBezTo>
                        <a:pt x="30" y="73"/>
                        <a:pt x="30" y="73"/>
                        <a:pt x="30" y="73"/>
                      </a:cubicBezTo>
                      <a:cubicBezTo>
                        <a:pt x="32" y="74"/>
                        <a:pt x="32" y="74"/>
                        <a:pt x="32" y="74"/>
                      </a:cubicBezTo>
                      <a:cubicBezTo>
                        <a:pt x="32" y="76"/>
                        <a:pt x="32" y="76"/>
                        <a:pt x="32" y="76"/>
                      </a:cubicBezTo>
                      <a:cubicBezTo>
                        <a:pt x="32" y="77"/>
                        <a:pt x="32" y="77"/>
                        <a:pt x="32" y="77"/>
                      </a:cubicBezTo>
                      <a:cubicBezTo>
                        <a:pt x="32" y="78"/>
                        <a:pt x="32" y="78"/>
                        <a:pt x="32" y="78"/>
                      </a:cubicBezTo>
                      <a:cubicBezTo>
                        <a:pt x="32" y="79"/>
                        <a:pt x="32" y="79"/>
                        <a:pt x="32" y="79"/>
                      </a:cubicBezTo>
                      <a:cubicBezTo>
                        <a:pt x="31" y="82"/>
                        <a:pt x="29" y="83"/>
                        <a:pt x="25" y="83"/>
                      </a:cubicBezTo>
                      <a:cubicBezTo>
                        <a:pt x="23" y="83"/>
                        <a:pt x="21" y="81"/>
                        <a:pt x="21" y="78"/>
                      </a:cubicBezTo>
                      <a:close/>
                      <a:moveTo>
                        <a:pt x="38" y="125"/>
                      </a:moveTo>
                      <a:cubicBezTo>
                        <a:pt x="43" y="122"/>
                        <a:pt x="47" y="120"/>
                        <a:pt x="53" y="118"/>
                      </a:cubicBezTo>
                      <a:cubicBezTo>
                        <a:pt x="57" y="116"/>
                        <a:pt x="57" y="116"/>
                        <a:pt x="60" y="114"/>
                      </a:cubicBezTo>
                      <a:cubicBezTo>
                        <a:pt x="64" y="111"/>
                        <a:pt x="63" y="110"/>
                        <a:pt x="66" y="108"/>
                      </a:cubicBezTo>
                      <a:cubicBezTo>
                        <a:pt x="67" y="104"/>
                        <a:pt x="67" y="104"/>
                        <a:pt x="67" y="104"/>
                      </a:cubicBezTo>
                      <a:cubicBezTo>
                        <a:pt x="64" y="100"/>
                        <a:pt x="64" y="101"/>
                        <a:pt x="60" y="98"/>
                      </a:cubicBezTo>
                      <a:cubicBezTo>
                        <a:pt x="58" y="96"/>
                        <a:pt x="55" y="95"/>
                        <a:pt x="54" y="92"/>
                      </a:cubicBezTo>
                      <a:cubicBezTo>
                        <a:pt x="53" y="88"/>
                        <a:pt x="53" y="84"/>
                        <a:pt x="51" y="82"/>
                      </a:cubicBezTo>
                      <a:cubicBezTo>
                        <a:pt x="49" y="79"/>
                        <a:pt x="47" y="77"/>
                        <a:pt x="47" y="73"/>
                      </a:cubicBezTo>
                      <a:cubicBezTo>
                        <a:pt x="47" y="72"/>
                        <a:pt x="47" y="72"/>
                        <a:pt x="47" y="71"/>
                      </a:cubicBezTo>
                      <a:cubicBezTo>
                        <a:pt x="49" y="67"/>
                        <a:pt x="47" y="67"/>
                        <a:pt x="53" y="64"/>
                      </a:cubicBezTo>
                      <a:cubicBezTo>
                        <a:pt x="55" y="64"/>
                        <a:pt x="60" y="60"/>
                        <a:pt x="60" y="58"/>
                      </a:cubicBezTo>
                      <a:cubicBezTo>
                        <a:pt x="60" y="55"/>
                        <a:pt x="60" y="55"/>
                        <a:pt x="60" y="55"/>
                      </a:cubicBezTo>
                      <a:cubicBezTo>
                        <a:pt x="60" y="53"/>
                        <a:pt x="56" y="51"/>
                        <a:pt x="53" y="52"/>
                      </a:cubicBezTo>
                      <a:cubicBezTo>
                        <a:pt x="47" y="52"/>
                        <a:pt x="47" y="52"/>
                        <a:pt x="47" y="52"/>
                      </a:cubicBezTo>
                      <a:cubicBezTo>
                        <a:pt x="46" y="52"/>
                        <a:pt x="45" y="51"/>
                        <a:pt x="44" y="50"/>
                      </a:cubicBezTo>
                      <a:cubicBezTo>
                        <a:pt x="44" y="47"/>
                        <a:pt x="44" y="47"/>
                        <a:pt x="44" y="47"/>
                      </a:cubicBezTo>
                      <a:cubicBezTo>
                        <a:pt x="44" y="44"/>
                        <a:pt x="47" y="41"/>
                        <a:pt x="48" y="38"/>
                      </a:cubicBezTo>
                      <a:cubicBezTo>
                        <a:pt x="49" y="34"/>
                        <a:pt x="50" y="33"/>
                        <a:pt x="53" y="30"/>
                      </a:cubicBezTo>
                      <a:cubicBezTo>
                        <a:pt x="56" y="27"/>
                        <a:pt x="66" y="22"/>
                        <a:pt x="66" y="17"/>
                      </a:cubicBezTo>
                      <a:cubicBezTo>
                        <a:pt x="66" y="14"/>
                        <a:pt x="66" y="14"/>
                        <a:pt x="66" y="14"/>
                      </a:cubicBezTo>
                      <a:cubicBezTo>
                        <a:pt x="66" y="13"/>
                        <a:pt x="66" y="13"/>
                        <a:pt x="66" y="13"/>
                      </a:cubicBezTo>
                      <a:cubicBezTo>
                        <a:pt x="65" y="10"/>
                        <a:pt x="62" y="0"/>
                        <a:pt x="58" y="0"/>
                      </a:cubicBezTo>
                      <a:cubicBezTo>
                        <a:pt x="57" y="0"/>
                        <a:pt x="57" y="0"/>
                        <a:pt x="56" y="1"/>
                      </a:cubicBezTo>
                      <a:cubicBezTo>
                        <a:pt x="56" y="3"/>
                        <a:pt x="55" y="3"/>
                        <a:pt x="55" y="5"/>
                      </a:cubicBezTo>
                      <a:cubicBezTo>
                        <a:pt x="55" y="7"/>
                        <a:pt x="55" y="7"/>
                        <a:pt x="55" y="7"/>
                      </a:cubicBezTo>
                      <a:cubicBezTo>
                        <a:pt x="55" y="11"/>
                        <a:pt x="53" y="15"/>
                        <a:pt x="51" y="18"/>
                      </a:cubicBezTo>
                      <a:cubicBezTo>
                        <a:pt x="50" y="18"/>
                        <a:pt x="50" y="18"/>
                        <a:pt x="50" y="18"/>
                      </a:cubicBezTo>
                      <a:cubicBezTo>
                        <a:pt x="48" y="18"/>
                        <a:pt x="48" y="18"/>
                        <a:pt x="47" y="19"/>
                      </a:cubicBezTo>
                      <a:cubicBezTo>
                        <a:pt x="42" y="15"/>
                        <a:pt x="42" y="15"/>
                        <a:pt x="42" y="15"/>
                      </a:cubicBezTo>
                      <a:cubicBezTo>
                        <a:pt x="41" y="15"/>
                        <a:pt x="41" y="15"/>
                        <a:pt x="41" y="15"/>
                      </a:cubicBezTo>
                      <a:cubicBezTo>
                        <a:pt x="40" y="15"/>
                        <a:pt x="40" y="15"/>
                        <a:pt x="40" y="15"/>
                      </a:cubicBezTo>
                      <a:cubicBezTo>
                        <a:pt x="39" y="15"/>
                        <a:pt x="38" y="16"/>
                        <a:pt x="38" y="17"/>
                      </a:cubicBezTo>
                      <a:cubicBezTo>
                        <a:pt x="38" y="19"/>
                        <a:pt x="41" y="22"/>
                        <a:pt x="41" y="26"/>
                      </a:cubicBezTo>
                      <a:cubicBezTo>
                        <a:pt x="41" y="29"/>
                        <a:pt x="41" y="29"/>
                        <a:pt x="41" y="29"/>
                      </a:cubicBezTo>
                      <a:cubicBezTo>
                        <a:pt x="41" y="30"/>
                        <a:pt x="41" y="30"/>
                        <a:pt x="41" y="30"/>
                      </a:cubicBezTo>
                      <a:cubicBezTo>
                        <a:pt x="38" y="33"/>
                        <a:pt x="38" y="33"/>
                        <a:pt x="38" y="33"/>
                      </a:cubicBezTo>
                      <a:cubicBezTo>
                        <a:pt x="37" y="33"/>
                        <a:pt x="37" y="33"/>
                        <a:pt x="37" y="33"/>
                      </a:cubicBezTo>
                      <a:cubicBezTo>
                        <a:pt x="35" y="33"/>
                        <a:pt x="35" y="34"/>
                        <a:pt x="34" y="34"/>
                      </a:cubicBezTo>
                      <a:cubicBezTo>
                        <a:pt x="32" y="33"/>
                        <a:pt x="31" y="31"/>
                        <a:pt x="30" y="29"/>
                      </a:cubicBezTo>
                      <a:cubicBezTo>
                        <a:pt x="24" y="29"/>
                        <a:pt x="30" y="41"/>
                        <a:pt x="19" y="45"/>
                      </a:cubicBezTo>
                      <a:cubicBezTo>
                        <a:pt x="16" y="46"/>
                        <a:pt x="12" y="48"/>
                        <a:pt x="9" y="50"/>
                      </a:cubicBezTo>
                      <a:cubicBezTo>
                        <a:pt x="6" y="51"/>
                        <a:pt x="1" y="53"/>
                        <a:pt x="0" y="55"/>
                      </a:cubicBezTo>
                      <a:cubicBezTo>
                        <a:pt x="1" y="58"/>
                        <a:pt x="1" y="57"/>
                        <a:pt x="4" y="59"/>
                      </a:cubicBezTo>
                      <a:cubicBezTo>
                        <a:pt x="6" y="59"/>
                        <a:pt x="6" y="59"/>
                        <a:pt x="6" y="59"/>
                      </a:cubicBezTo>
                      <a:cubicBezTo>
                        <a:pt x="10" y="59"/>
                        <a:pt x="20" y="51"/>
                        <a:pt x="23" y="51"/>
                      </a:cubicBezTo>
                      <a:cubicBezTo>
                        <a:pt x="25" y="51"/>
                        <a:pt x="24" y="51"/>
                        <a:pt x="27" y="52"/>
                      </a:cubicBezTo>
                      <a:cubicBezTo>
                        <a:pt x="29" y="54"/>
                        <a:pt x="29" y="55"/>
                        <a:pt x="30" y="58"/>
                      </a:cubicBezTo>
                      <a:cubicBezTo>
                        <a:pt x="30" y="59"/>
                        <a:pt x="30" y="59"/>
                        <a:pt x="30" y="59"/>
                      </a:cubicBezTo>
                      <a:cubicBezTo>
                        <a:pt x="30" y="62"/>
                        <a:pt x="28" y="64"/>
                        <a:pt x="26" y="65"/>
                      </a:cubicBezTo>
                      <a:cubicBezTo>
                        <a:pt x="21" y="64"/>
                        <a:pt x="21" y="64"/>
                        <a:pt x="21" y="64"/>
                      </a:cubicBezTo>
                      <a:cubicBezTo>
                        <a:pt x="20" y="64"/>
                        <a:pt x="20" y="64"/>
                        <a:pt x="19" y="64"/>
                      </a:cubicBezTo>
                      <a:cubicBezTo>
                        <a:pt x="18" y="64"/>
                        <a:pt x="18" y="64"/>
                        <a:pt x="18" y="64"/>
                      </a:cubicBezTo>
                      <a:cubicBezTo>
                        <a:pt x="16" y="67"/>
                        <a:pt x="16" y="67"/>
                        <a:pt x="16" y="67"/>
                      </a:cubicBezTo>
                      <a:cubicBezTo>
                        <a:pt x="16" y="68"/>
                        <a:pt x="16" y="68"/>
                        <a:pt x="16" y="68"/>
                      </a:cubicBezTo>
                      <a:cubicBezTo>
                        <a:pt x="16" y="72"/>
                        <a:pt x="16" y="72"/>
                        <a:pt x="16" y="72"/>
                      </a:cubicBezTo>
                      <a:cubicBezTo>
                        <a:pt x="16" y="78"/>
                        <a:pt x="13" y="85"/>
                        <a:pt x="11" y="90"/>
                      </a:cubicBezTo>
                      <a:cubicBezTo>
                        <a:pt x="9" y="94"/>
                        <a:pt x="3" y="100"/>
                        <a:pt x="3" y="105"/>
                      </a:cubicBezTo>
                      <a:cubicBezTo>
                        <a:pt x="3" y="106"/>
                        <a:pt x="4" y="109"/>
                        <a:pt x="5" y="110"/>
                      </a:cubicBezTo>
                      <a:cubicBezTo>
                        <a:pt x="6" y="110"/>
                        <a:pt x="6" y="110"/>
                        <a:pt x="6" y="110"/>
                      </a:cubicBezTo>
                      <a:cubicBezTo>
                        <a:pt x="7" y="110"/>
                        <a:pt x="7" y="110"/>
                        <a:pt x="7" y="110"/>
                      </a:cubicBezTo>
                      <a:cubicBezTo>
                        <a:pt x="9" y="110"/>
                        <a:pt x="8" y="110"/>
                        <a:pt x="9" y="111"/>
                      </a:cubicBezTo>
                      <a:cubicBezTo>
                        <a:pt x="11" y="109"/>
                        <a:pt x="15" y="101"/>
                        <a:pt x="15" y="98"/>
                      </a:cubicBezTo>
                      <a:cubicBezTo>
                        <a:pt x="17" y="94"/>
                        <a:pt x="20" y="89"/>
                        <a:pt x="24" y="89"/>
                      </a:cubicBezTo>
                      <a:cubicBezTo>
                        <a:pt x="25" y="89"/>
                        <a:pt x="25" y="89"/>
                        <a:pt x="26" y="88"/>
                      </a:cubicBezTo>
                      <a:cubicBezTo>
                        <a:pt x="28" y="90"/>
                        <a:pt x="32" y="90"/>
                        <a:pt x="32" y="93"/>
                      </a:cubicBezTo>
                      <a:cubicBezTo>
                        <a:pt x="32" y="94"/>
                        <a:pt x="32" y="94"/>
                        <a:pt x="32" y="94"/>
                      </a:cubicBezTo>
                      <a:cubicBezTo>
                        <a:pt x="32" y="96"/>
                        <a:pt x="32" y="96"/>
                        <a:pt x="32" y="96"/>
                      </a:cubicBezTo>
                      <a:cubicBezTo>
                        <a:pt x="28" y="102"/>
                        <a:pt x="25" y="101"/>
                        <a:pt x="23" y="104"/>
                      </a:cubicBezTo>
                      <a:cubicBezTo>
                        <a:pt x="26" y="109"/>
                        <a:pt x="27" y="108"/>
                        <a:pt x="29" y="113"/>
                      </a:cubicBezTo>
                      <a:cubicBezTo>
                        <a:pt x="29" y="114"/>
                        <a:pt x="29" y="114"/>
                        <a:pt x="29" y="114"/>
                      </a:cubicBezTo>
                      <a:cubicBezTo>
                        <a:pt x="29" y="115"/>
                        <a:pt x="29" y="115"/>
                        <a:pt x="29" y="115"/>
                      </a:cubicBezTo>
                      <a:cubicBezTo>
                        <a:pt x="29" y="116"/>
                        <a:pt x="29" y="116"/>
                        <a:pt x="29" y="116"/>
                      </a:cubicBezTo>
                      <a:cubicBezTo>
                        <a:pt x="28" y="119"/>
                        <a:pt x="26" y="123"/>
                        <a:pt x="22" y="122"/>
                      </a:cubicBezTo>
                      <a:cubicBezTo>
                        <a:pt x="15" y="122"/>
                        <a:pt x="15" y="122"/>
                        <a:pt x="15" y="122"/>
                      </a:cubicBezTo>
                      <a:cubicBezTo>
                        <a:pt x="14" y="122"/>
                        <a:pt x="11" y="124"/>
                        <a:pt x="10" y="124"/>
                      </a:cubicBezTo>
                      <a:cubicBezTo>
                        <a:pt x="13" y="127"/>
                        <a:pt x="23" y="129"/>
                        <a:pt x="23" y="133"/>
                      </a:cubicBezTo>
                      <a:cubicBezTo>
                        <a:pt x="23" y="137"/>
                        <a:pt x="18" y="142"/>
                        <a:pt x="15" y="144"/>
                      </a:cubicBezTo>
                      <a:cubicBezTo>
                        <a:pt x="15" y="150"/>
                        <a:pt x="15" y="150"/>
                        <a:pt x="15" y="150"/>
                      </a:cubicBezTo>
                      <a:cubicBezTo>
                        <a:pt x="17" y="150"/>
                        <a:pt x="17" y="150"/>
                        <a:pt x="17" y="150"/>
                      </a:cubicBezTo>
                      <a:cubicBezTo>
                        <a:pt x="20" y="150"/>
                        <a:pt x="27" y="141"/>
                        <a:pt x="29" y="139"/>
                      </a:cubicBezTo>
                      <a:cubicBezTo>
                        <a:pt x="33" y="135"/>
                        <a:pt x="34" y="129"/>
                        <a:pt x="38" y="12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2" name="iSļïḑé"/>
                <p:cNvSpPr/>
                <p:nvPr/>
              </p:nvSpPr>
              <p:spPr bwMode="auto">
                <a:xfrm>
                  <a:off x="4422776" y="3106738"/>
                  <a:ext cx="412750" cy="596900"/>
                </a:xfrm>
                <a:custGeom>
                  <a:avLst/>
                  <a:gdLst>
                    <a:gd name="T0" fmla="*/ 63 w 125"/>
                    <a:gd name="T1" fmla="*/ 83 h 179"/>
                    <a:gd name="T2" fmla="*/ 69 w 125"/>
                    <a:gd name="T3" fmla="*/ 84 h 179"/>
                    <a:gd name="T4" fmla="*/ 71 w 125"/>
                    <a:gd name="T5" fmla="*/ 95 h 179"/>
                    <a:gd name="T6" fmla="*/ 56 w 125"/>
                    <a:gd name="T7" fmla="*/ 91 h 179"/>
                    <a:gd name="T8" fmla="*/ 77 w 125"/>
                    <a:gd name="T9" fmla="*/ 77 h 179"/>
                    <a:gd name="T10" fmla="*/ 90 w 125"/>
                    <a:gd name="T11" fmla="*/ 82 h 179"/>
                    <a:gd name="T12" fmla="*/ 93 w 125"/>
                    <a:gd name="T13" fmla="*/ 96 h 179"/>
                    <a:gd name="T14" fmla="*/ 88 w 125"/>
                    <a:gd name="T15" fmla="*/ 106 h 179"/>
                    <a:gd name="T16" fmla="*/ 75 w 125"/>
                    <a:gd name="T17" fmla="*/ 89 h 179"/>
                    <a:gd name="T18" fmla="*/ 91 w 125"/>
                    <a:gd name="T19" fmla="*/ 29 h 179"/>
                    <a:gd name="T20" fmla="*/ 95 w 125"/>
                    <a:gd name="T21" fmla="*/ 4 h 179"/>
                    <a:gd name="T22" fmla="*/ 92 w 125"/>
                    <a:gd name="T23" fmla="*/ 0 h 179"/>
                    <a:gd name="T24" fmla="*/ 86 w 125"/>
                    <a:gd name="T25" fmla="*/ 0 h 179"/>
                    <a:gd name="T26" fmla="*/ 80 w 125"/>
                    <a:gd name="T27" fmla="*/ 7 h 179"/>
                    <a:gd name="T28" fmla="*/ 83 w 125"/>
                    <a:gd name="T29" fmla="*/ 30 h 179"/>
                    <a:gd name="T30" fmla="*/ 86 w 125"/>
                    <a:gd name="T31" fmla="*/ 50 h 179"/>
                    <a:gd name="T32" fmla="*/ 46 w 125"/>
                    <a:gd name="T33" fmla="*/ 84 h 179"/>
                    <a:gd name="T34" fmla="*/ 0 w 125"/>
                    <a:gd name="T35" fmla="*/ 99 h 179"/>
                    <a:gd name="T36" fmla="*/ 13 w 125"/>
                    <a:gd name="T37" fmla="*/ 108 h 179"/>
                    <a:gd name="T38" fmla="*/ 30 w 125"/>
                    <a:gd name="T39" fmla="*/ 100 h 179"/>
                    <a:gd name="T40" fmla="*/ 47 w 125"/>
                    <a:gd name="T41" fmla="*/ 92 h 179"/>
                    <a:gd name="T42" fmla="*/ 51 w 125"/>
                    <a:gd name="T43" fmla="*/ 109 h 179"/>
                    <a:gd name="T44" fmla="*/ 50 w 125"/>
                    <a:gd name="T45" fmla="*/ 118 h 179"/>
                    <a:gd name="T46" fmla="*/ 54 w 125"/>
                    <a:gd name="T47" fmla="*/ 125 h 179"/>
                    <a:gd name="T48" fmla="*/ 62 w 125"/>
                    <a:gd name="T49" fmla="*/ 119 h 179"/>
                    <a:gd name="T50" fmla="*/ 62 w 125"/>
                    <a:gd name="T51" fmla="*/ 113 h 179"/>
                    <a:gd name="T52" fmla="*/ 78 w 125"/>
                    <a:gd name="T53" fmla="*/ 111 h 179"/>
                    <a:gd name="T54" fmla="*/ 78 w 125"/>
                    <a:gd name="T55" fmla="*/ 113 h 179"/>
                    <a:gd name="T56" fmla="*/ 78 w 125"/>
                    <a:gd name="T57" fmla="*/ 118 h 179"/>
                    <a:gd name="T58" fmla="*/ 46 w 125"/>
                    <a:gd name="T59" fmla="*/ 147 h 179"/>
                    <a:gd name="T60" fmla="*/ 28 w 125"/>
                    <a:gd name="T61" fmla="*/ 158 h 179"/>
                    <a:gd name="T62" fmla="*/ 1 w 125"/>
                    <a:gd name="T63" fmla="*/ 170 h 179"/>
                    <a:gd name="T64" fmla="*/ 14 w 125"/>
                    <a:gd name="T65" fmla="*/ 178 h 179"/>
                    <a:gd name="T66" fmla="*/ 20 w 125"/>
                    <a:gd name="T67" fmla="*/ 179 h 179"/>
                    <a:gd name="T68" fmla="*/ 22 w 125"/>
                    <a:gd name="T69" fmla="*/ 179 h 179"/>
                    <a:gd name="T70" fmla="*/ 38 w 125"/>
                    <a:gd name="T71" fmla="*/ 169 h 179"/>
                    <a:gd name="T72" fmla="*/ 61 w 125"/>
                    <a:gd name="T73" fmla="*/ 150 h 179"/>
                    <a:gd name="T74" fmla="*/ 79 w 125"/>
                    <a:gd name="T75" fmla="*/ 135 h 179"/>
                    <a:gd name="T76" fmla="*/ 96 w 125"/>
                    <a:gd name="T77" fmla="*/ 119 h 179"/>
                    <a:gd name="T78" fmla="*/ 106 w 125"/>
                    <a:gd name="T79" fmla="*/ 149 h 179"/>
                    <a:gd name="T80" fmla="*/ 125 w 125"/>
                    <a:gd name="T81" fmla="*/ 152 h 179"/>
                    <a:gd name="T82" fmla="*/ 116 w 125"/>
                    <a:gd name="T83" fmla="*/ 120 h 179"/>
                    <a:gd name="T84" fmla="*/ 115 w 125"/>
                    <a:gd name="T85" fmla="*/ 125 h 179"/>
                    <a:gd name="T86" fmla="*/ 109 w 125"/>
                    <a:gd name="T87" fmla="*/ 129 h 179"/>
                    <a:gd name="T88" fmla="*/ 97 w 125"/>
                    <a:gd name="T89" fmla="*/ 92 h 179"/>
                    <a:gd name="T90" fmla="*/ 94 w 125"/>
                    <a:gd name="T91" fmla="*/ 76 h 179"/>
                    <a:gd name="T92" fmla="*/ 110 w 125"/>
                    <a:gd name="T93" fmla="*/ 60 h 179"/>
                    <a:gd name="T94" fmla="*/ 105 w 125"/>
                    <a:gd name="T95" fmla="*/ 57 h 179"/>
                    <a:gd name="T96" fmla="*/ 101 w 125"/>
                    <a:gd name="T97" fmla="*/ 59 h 179"/>
                    <a:gd name="T98" fmla="*/ 91 w 125"/>
                    <a:gd name="T99" fmla="*/ 54 h 179"/>
                    <a:gd name="T100" fmla="*/ 91 w 125"/>
                    <a:gd name="T101"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79">
                      <a:moveTo>
                        <a:pt x="56" y="91"/>
                      </a:moveTo>
                      <a:cubicBezTo>
                        <a:pt x="56" y="87"/>
                        <a:pt x="60" y="85"/>
                        <a:pt x="63" y="83"/>
                      </a:cubicBezTo>
                      <a:cubicBezTo>
                        <a:pt x="64" y="83"/>
                        <a:pt x="64" y="83"/>
                        <a:pt x="64" y="83"/>
                      </a:cubicBezTo>
                      <a:cubicBezTo>
                        <a:pt x="67" y="83"/>
                        <a:pt x="67" y="84"/>
                        <a:pt x="69" y="84"/>
                      </a:cubicBezTo>
                      <a:cubicBezTo>
                        <a:pt x="71" y="94"/>
                        <a:pt x="71" y="94"/>
                        <a:pt x="71" y="94"/>
                      </a:cubicBezTo>
                      <a:cubicBezTo>
                        <a:pt x="71" y="95"/>
                        <a:pt x="71" y="95"/>
                        <a:pt x="71" y="95"/>
                      </a:cubicBezTo>
                      <a:cubicBezTo>
                        <a:pt x="68" y="100"/>
                        <a:pt x="68" y="99"/>
                        <a:pt x="63" y="101"/>
                      </a:cubicBezTo>
                      <a:cubicBezTo>
                        <a:pt x="61" y="99"/>
                        <a:pt x="56" y="95"/>
                        <a:pt x="56" y="91"/>
                      </a:cubicBezTo>
                      <a:close/>
                      <a:moveTo>
                        <a:pt x="72" y="83"/>
                      </a:moveTo>
                      <a:cubicBezTo>
                        <a:pt x="74" y="79"/>
                        <a:pt x="73" y="79"/>
                        <a:pt x="77" y="77"/>
                      </a:cubicBezTo>
                      <a:cubicBezTo>
                        <a:pt x="79" y="75"/>
                        <a:pt x="82" y="75"/>
                        <a:pt x="83" y="73"/>
                      </a:cubicBezTo>
                      <a:cubicBezTo>
                        <a:pt x="88" y="76"/>
                        <a:pt x="89" y="76"/>
                        <a:pt x="90" y="82"/>
                      </a:cubicBezTo>
                      <a:cubicBezTo>
                        <a:pt x="92" y="95"/>
                        <a:pt x="92" y="95"/>
                        <a:pt x="92" y="95"/>
                      </a:cubicBezTo>
                      <a:cubicBezTo>
                        <a:pt x="93" y="96"/>
                        <a:pt x="93" y="96"/>
                        <a:pt x="93" y="96"/>
                      </a:cubicBezTo>
                      <a:cubicBezTo>
                        <a:pt x="94" y="99"/>
                        <a:pt x="94" y="99"/>
                        <a:pt x="94" y="99"/>
                      </a:cubicBezTo>
                      <a:cubicBezTo>
                        <a:pt x="91" y="105"/>
                        <a:pt x="93" y="103"/>
                        <a:pt x="88" y="106"/>
                      </a:cubicBezTo>
                      <a:cubicBezTo>
                        <a:pt x="83" y="101"/>
                        <a:pt x="82" y="101"/>
                        <a:pt x="79" y="95"/>
                      </a:cubicBezTo>
                      <a:cubicBezTo>
                        <a:pt x="77" y="93"/>
                        <a:pt x="77" y="91"/>
                        <a:pt x="75" y="89"/>
                      </a:cubicBezTo>
                      <a:cubicBezTo>
                        <a:pt x="73" y="87"/>
                        <a:pt x="73" y="86"/>
                        <a:pt x="72" y="83"/>
                      </a:cubicBezTo>
                      <a:close/>
                      <a:moveTo>
                        <a:pt x="91" y="29"/>
                      </a:moveTo>
                      <a:cubicBezTo>
                        <a:pt x="91" y="22"/>
                        <a:pt x="95" y="12"/>
                        <a:pt x="95" y="4"/>
                      </a:cubicBezTo>
                      <a:cubicBezTo>
                        <a:pt x="95" y="4"/>
                        <a:pt x="95" y="4"/>
                        <a:pt x="95" y="4"/>
                      </a:cubicBezTo>
                      <a:cubicBezTo>
                        <a:pt x="95" y="3"/>
                        <a:pt x="95" y="3"/>
                        <a:pt x="95" y="3"/>
                      </a:cubicBezTo>
                      <a:cubicBezTo>
                        <a:pt x="93" y="0"/>
                        <a:pt x="95" y="1"/>
                        <a:pt x="92" y="0"/>
                      </a:cubicBezTo>
                      <a:cubicBezTo>
                        <a:pt x="91" y="0"/>
                        <a:pt x="91" y="0"/>
                        <a:pt x="91" y="0"/>
                      </a:cubicBezTo>
                      <a:cubicBezTo>
                        <a:pt x="86" y="0"/>
                        <a:pt x="86" y="0"/>
                        <a:pt x="86" y="0"/>
                      </a:cubicBezTo>
                      <a:cubicBezTo>
                        <a:pt x="85" y="0"/>
                        <a:pt x="85" y="0"/>
                        <a:pt x="85" y="0"/>
                      </a:cubicBezTo>
                      <a:cubicBezTo>
                        <a:pt x="82" y="1"/>
                        <a:pt x="80" y="4"/>
                        <a:pt x="80" y="7"/>
                      </a:cubicBezTo>
                      <a:cubicBezTo>
                        <a:pt x="83" y="30"/>
                        <a:pt x="83" y="30"/>
                        <a:pt x="83" y="30"/>
                      </a:cubicBezTo>
                      <a:cubicBezTo>
                        <a:pt x="83" y="30"/>
                        <a:pt x="83" y="30"/>
                        <a:pt x="83" y="30"/>
                      </a:cubicBezTo>
                      <a:cubicBezTo>
                        <a:pt x="83" y="38"/>
                        <a:pt x="86" y="44"/>
                        <a:pt x="86" y="49"/>
                      </a:cubicBezTo>
                      <a:cubicBezTo>
                        <a:pt x="86" y="50"/>
                        <a:pt x="86" y="50"/>
                        <a:pt x="86" y="50"/>
                      </a:cubicBezTo>
                      <a:cubicBezTo>
                        <a:pt x="87" y="62"/>
                        <a:pt x="87" y="62"/>
                        <a:pt x="87" y="62"/>
                      </a:cubicBezTo>
                      <a:cubicBezTo>
                        <a:pt x="87" y="68"/>
                        <a:pt x="52" y="81"/>
                        <a:pt x="46" y="84"/>
                      </a:cubicBezTo>
                      <a:cubicBezTo>
                        <a:pt x="39" y="87"/>
                        <a:pt x="31" y="89"/>
                        <a:pt x="23" y="92"/>
                      </a:cubicBezTo>
                      <a:cubicBezTo>
                        <a:pt x="20" y="94"/>
                        <a:pt x="0" y="96"/>
                        <a:pt x="0" y="99"/>
                      </a:cubicBezTo>
                      <a:cubicBezTo>
                        <a:pt x="0" y="101"/>
                        <a:pt x="9" y="108"/>
                        <a:pt x="11" y="108"/>
                      </a:cubicBezTo>
                      <a:cubicBezTo>
                        <a:pt x="13" y="108"/>
                        <a:pt x="13" y="108"/>
                        <a:pt x="13" y="108"/>
                      </a:cubicBezTo>
                      <a:cubicBezTo>
                        <a:pt x="14" y="108"/>
                        <a:pt x="14" y="108"/>
                        <a:pt x="14" y="108"/>
                      </a:cubicBezTo>
                      <a:cubicBezTo>
                        <a:pt x="20" y="105"/>
                        <a:pt x="24" y="103"/>
                        <a:pt x="30" y="100"/>
                      </a:cubicBezTo>
                      <a:cubicBezTo>
                        <a:pt x="34" y="98"/>
                        <a:pt x="41" y="93"/>
                        <a:pt x="45" y="93"/>
                      </a:cubicBezTo>
                      <a:cubicBezTo>
                        <a:pt x="46" y="93"/>
                        <a:pt x="46" y="93"/>
                        <a:pt x="47" y="92"/>
                      </a:cubicBezTo>
                      <a:cubicBezTo>
                        <a:pt x="49" y="94"/>
                        <a:pt x="52" y="96"/>
                        <a:pt x="51" y="101"/>
                      </a:cubicBezTo>
                      <a:cubicBezTo>
                        <a:pt x="51" y="109"/>
                        <a:pt x="51" y="109"/>
                        <a:pt x="51" y="109"/>
                      </a:cubicBezTo>
                      <a:cubicBezTo>
                        <a:pt x="51" y="110"/>
                        <a:pt x="51" y="110"/>
                        <a:pt x="51" y="110"/>
                      </a:cubicBezTo>
                      <a:cubicBezTo>
                        <a:pt x="50" y="118"/>
                        <a:pt x="50" y="118"/>
                        <a:pt x="50" y="118"/>
                      </a:cubicBezTo>
                      <a:cubicBezTo>
                        <a:pt x="50" y="119"/>
                        <a:pt x="50" y="119"/>
                        <a:pt x="50" y="120"/>
                      </a:cubicBezTo>
                      <a:cubicBezTo>
                        <a:pt x="51" y="123"/>
                        <a:pt x="51" y="123"/>
                        <a:pt x="54" y="125"/>
                      </a:cubicBezTo>
                      <a:cubicBezTo>
                        <a:pt x="56" y="125"/>
                        <a:pt x="56" y="125"/>
                        <a:pt x="56" y="125"/>
                      </a:cubicBezTo>
                      <a:cubicBezTo>
                        <a:pt x="59" y="125"/>
                        <a:pt x="60" y="121"/>
                        <a:pt x="62" y="119"/>
                      </a:cubicBezTo>
                      <a:cubicBezTo>
                        <a:pt x="62" y="118"/>
                        <a:pt x="62" y="118"/>
                        <a:pt x="62" y="118"/>
                      </a:cubicBezTo>
                      <a:cubicBezTo>
                        <a:pt x="62" y="113"/>
                        <a:pt x="62" y="113"/>
                        <a:pt x="62" y="113"/>
                      </a:cubicBezTo>
                      <a:cubicBezTo>
                        <a:pt x="63" y="110"/>
                        <a:pt x="68" y="106"/>
                        <a:pt x="71" y="106"/>
                      </a:cubicBezTo>
                      <a:cubicBezTo>
                        <a:pt x="75" y="106"/>
                        <a:pt x="77" y="109"/>
                        <a:pt x="78" y="111"/>
                      </a:cubicBezTo>
                      <a:cubicBezTo>
                        <a:pt x="78" y="112"/>
                        <a:pt x="78" y="112"/>
                        <a:pt x="78" y="112"/>
                      </a:cubicBezTo>
                      <a:cubicBezTo>
                        <a:pt x="78" y="113"/>
                        <a:pt x="78" y="113"/>
                        <a:pt x="78" y="113"/>
                      </a:cubicBezTo>
                      <a:cubicBezTo>
                        <a:pt x="78" y="115"/>
                        <a:pt x="78" y="115"/>
                        <a:pt x="79" y="116"/>
                      </a:cubicBezTo>
                      <a:cubicBezTo>
                        <a:pt x="78" y="117"/>
                        <a:pt x="78" y="117"/>
                        <a:pt x="78" y="118"/>
                      </a:cubicBezTo>
                      <a:cubicBezTo>
                        <a:pt x="78" y="119"/>
                        <a:pt x="78" y="119"/>
                        <a:pt x="78" y="119"/>
                      </a:cubicBezTo>
                      <a:cubicBezTo>
                        <a:pt x="72" y="130"/>
                        <a:pt x="57" y="140"/>
                        <a:pt x="46" y="147"/>
                      </a:cubicBezTo>
                      <a:cubicBezTo>
                        <a:pt x="44" y="148"/>
                        <a:pt x="40" y="151"/>
                        <a:pt x="37" y="152"/>
                      </a:cubicBezTo>
                      <a:cubicBezTo>
                        <a:pt x="35" y="153"/>
                        <a:pt x="29" y="157"/>
                        <a:pt x="28" y="158"/>
                      </a:cubicBezTo>
                      <a:cubicBezTo>
                        <a:pt x="25" y="161"/>
                        <a:pt x="12" y="165"/>
                        <a:pt x="6" y="165"/>
                      </a:cubicBezTo>
                      <a:cubicBezTo>
                        <a:pt x="4" y="165"/>
                        <a:pt x="2" y="168"/>
                        <a:pt x="1" y="170"/>
                      </a:cubicBezTo>
                      <a:cubicBezTo>
                        <a:pt x="4" y="171"/>
                        <a:pt x="4" y="173"/>
                        <a:pt x="7" y="175"/>
                      </a:cubicBezTo>
                      <a:cubicBezTo>
                        <a:pt x="10" y="176"/>
                        <a:pt x="12" y="176"/>
                        <a:pt x="14" y="178"/>
                      </a:cubicBezTo>
                      <a:cubicBezTo>
                        <a:pt x="18" y="179"/>
                        <a:pt x="18" y="179"/>
                        <a:pt x="18" y="179"/>
                      </a:cubicBezTo>
                      <a:cubicBezTo>
                        <a:pt x="20" y="179"/>
                        <a:pt x="18" y="179"/>
                        <a:pt x="20" y="179"/>
                      </a:cubicBezTo>
                      <a:cubicBezTo>
                        <a:pt x="21" y="179"/>
                        <a:pt x="21" y="179"/>
                        <a:pt x="21" y="179"/>
                      </a:cubicBezTo>
                      <a:cubicBezTo>
                        <a:pt x="22" y="179"/>
                        <a:pt x="22" y="179"/>
                        <a:pt x="22" y="179"/>
                      </a:cubicBezTo>
                      <a:cubicBezTo>
                        <a:pt x="26" y="177"/>
                        <a:pt x="30" y="175"/>
                        <a:pt x="33" y="173"/>
                      </a:cubicBezTo>
                      <a:cubicBezTo>
                        <a:pt x="35" y="171"/>
                        <a:pt x="36" y="170"/>
                        <a:pt x="38" y="169"/>
                      </a:cubicBezTo>
                      <a:cubicBezTo>
                        <a:pt x="39" y="168"/>
                        <a:pt x="43" y="166"/>
                        <a:pt x="43" y="166"/>
                      </a:cubicBezTo>
                      <a:cubicBezTo>
                        <a:pt x="49" y="160"/>
                        <a:pt x="55" y="156"/>
                        <a:pt x="61" y="150"/>
                      </a:cubicBezTo>
                      <a:cubicBezTo>
                        <a:pt x="64" y="148"/>
                        <a:pt x="67" y="145"/>
                        <a:pt x="70" y="143"/>
                      </a:cubicBezTo>
                      <a:cubicBezTo>
                        <a:pt x="73" y="140"/>
                        <a:pt x="76" y="137"/>
                        <a:pt x="79" y="135"/>
                      </a:cubicBezTo>
                      <a:cubicBezTo>
                        <a:pt x="82" y="132"/>
                        <a:pt x="85" y="130"/>
                        <a:pt x="87" y="127"/>
                      </a:cubicBezTo>
                      <a:cubicBezTo>
                        <a:pt x="90" y="124"/>
                        <a:pt x="91" y="119"/>
                        <a:pt x="96" y="119"/>
                      </a:cubicBezTo>
                      <a:cubicBezTo>
                        <a:pt x="98" y="119"/>
                        <a:pt x="100" y="126"/>
                        <a:pt x="100" y="128"/>
                      </a:cubicBezTo>
                      <a:cubicBezTo>
                        <a:pt x="100" y="132"/>
                        <a:pt x="105" y="145"/>
                        <a:pt x="106" y="149"/>
                      </a:cubicBezTo>
                      <a:cubicBezTo>
                        <a:pt x="108" y="155"/>
                        <a:pt x="111" y="165"/>
                        <a:pt x="118" y="165"/>
                      </a:cubicBezTo>
                      <a:cubicBezTo>
                        <a:pt x="119" y="163"/>
                        <a:pt x="125" y="161"/>
                        <a:pt x="125" y="152"/>
                      </a:cubicBezTo>
                      <a:cubicBezTo>
                        <a:pt x="125" y="143"/>
                        <a:pt x="120" y="120"/>
                        <a:pt x="117" y="116"/>
                      </a:cubicBezTo>
                      <a:cubicBezTo>
                        <a:pt x="117" y="118"/>
                        <a:pt x="116" y="118"/>
                        <a:pt x="116" y="120"/>
                      </a:cubicBezTo>
                      <a:cubicBezTo>
                        <a:pt x="116" y="123"/>
                        <a:pt x="115" y="121"/>
                        <a:pt x="115" y="124"/>
                      </a:cubicBezTo>
                      <a:cubicBezTo>
                        <a:pt x="115" y="125"/>
                        <a:pt x="115" y="125"/>
                        <a:pt x="115" y="125"/>
                      </a:cubicBezTo>
                      <a:cubicBezTo>
                        <a:pt x="115" y="126"/>
                        <a:pt x="114" y="129"/>
                        <a:pt x="112" y="129"/>
                      </a:cubicBezTo>
                      <a:cubicBezTo>
                        <a:pt x="109" y="129"/>
                        <a:pt x="109" y="129"/>
                        <a:pt x="109" y="129"/>
                      </a:cubicBezTo>
                      <a:cubicBezTo>
                        <a:pt x="105" y="129"/>
                        <a:pt x="102" y="110"/>
                        <a:pt x="100" y="105"/>
                      </a:cubicBezTo>
                      <a:cubicBezTo>
                        <a:pt x="98" y="101"/>
                        <a:pt x="98" y="97"/>
                        <a:pt x="97" y="92"/>
                      </a:cubicBezTo>
                      <a:cubicBezTo>
                        <a:pt x="96" y="87"/>
                        <a:pt x="94" y="86"/>
                        <a:pt x="94" y="79"/>
                      </a:cubicBezTo>
                      <a:cubicBezTo>
                        <a:pt x="94" y="76"/>
                        <a:pt x="94" y="76"/>
                        <a:pt x="94" y="76"/>
                      </a:cubicBezTo>
                      <a:cubicBezTo>
                        <a:pt x="94" y="65"/>
                        <a:pt x="110" y="67"/>
                        <a:pt x="110" y="61"/>
                      </a:cubicBezTo>
                      <a:cubicBezTo>
                        <a:pt x="110" y="60"/>
                        <a:pt x="110" y="60"/>
                        <a:pt x="110" y="60"/>
                      </a:cubicBezTo>
                      <a:cubicBezTo>
                        <a:pt x="110" y="58"/>
                        <a:pt x="109" y="57"/>
                        <a:pt x="108" y="57"/>
                      </a:cubicBezTo>
                      <a:cubicBezTo>
                        <a:pt x="105" y="57"/>
                        <a:pt x="105" y="57"/>
                        <a:pt x="105" y="57"/>
                      </a:cubicBezTo>
                      <a:cubicBezTo>
                        <a:pt x="104" y="57"/>
                        <a:pt x="104" y="57"/>
                        <a:pt x="104" y="57"/>
                      </a:cubicBezTo>
                      <a:cubicBezTo>
                        <a:pt x="103" y="58"/>
                        <a:pt x="102" y="59"/>
                        <a:pt x="101" y="59"/>
                      </a:cubicBezTo>
                      <a:cubicBezTo>
                        <a:pt x="99" y="60"/>
                        <a:pt x="99" y="59"/>
                        <a:pt x="97" y="60"/>
                      </a:cubicBezTo>
                      <a:cubicBezTo>
                        <a:pt x="95" y="59"/>
                        <a:pt x="91" y="56"/>
                        <a:pt x="91" y="54"/>
                      </a:cubicBezTo>
                      <a:cubicBezTo>
                        <a:pt x="91" y="41"/>
                        <a:pt x="91" y="41"/>
                        <a:pt x="91" y="41"/>
                      </a:cubicBezTo>
                      <a:lnTo>
                        <a:pt x="91" y="29"/>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3" name="íšlïďè"/>
                <p:cNvSpPr/>
                <p:nvPr/>
              </p:nvSpPr>
              <p:spPr bwMode="auto">
                <a:xfrm>
                  <a:off x="5478463" y="3581400"/>
                  <a:ext cx="46038" cy="76200"/>
                </a:xfrm>
                <a:custGeom>
                  <a:avLst/>
                  <a:gdLst>
                    <a:gd name="T0" fmla="*/ 14 w 14"/>
                    <a:gd name="T1" fmla="*/ 15 h 23"/>
                    <a:gd name="T2" fmla="*/ 10 w 14"/>
                    <a:gd name="T3" fmla="*/ 6 h 23"/>
                    <a:gd name="T4" fmla="*/ 3 w 14"/>
                    <a:gd name="T5" fmla="*/ 0 h 23"/>
                    <a:gd name="T6" fmla="*/ 0 w 14"/>
                    <a:gd name="T7" fmla="*/ 3 h 23"/>
                    <a:gd name="T8" fmla="*/ 5 w 14"/>
                    <a:gd name="T9" fmla="*/ 11 h 23"/>
                    <a:gd name="T10" fmla="*/ 5 w 14"/>
                    <a:gd name="T11" fmla="*/ 12 h 23"/>
                    <a:gd name="T12" fmla="*/ 5 w 14"/>
                    <a:gd name="T13" fmla="*/ 14 h 23"/>
                    <a:gd name="T14" fmla="*/ 5 w 14"/>
                    <a:gd name="T15" fmla="*/ 15 h 23"/>
                    <a:gd name="T16" fmla="*/ 2 w 14"/>
                    <a:gd name="T17" fmla="*/ 19 h 23"/>
                    <a:gd name="T18" fmla="*/ 2 w 14"/>
                    <a:gd name="T19" fmla="*/ 22 h 23"/>
                    <a:gd name="T20" fmla="*/ 5 w 14"/>
                    <a:gd name="T21" fmla="*/ 23 h 23"/>
                    <a:gd name="T22" fmla="*/ 6 w 14"/>
                    <a:gd name="T23" fmla="*/ 23 h 23"/>
                    <a:gd name="T24" fmla="*/ 11 w 14"/>
                    <a:gd name="T25" fmla="*/ 20 h 23"/>
                    <a:gd name="T26" fmla="*/ 14 w 14"/>
                    <a:gd name="T2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3">
                      <a:moveTo>
                        <a:pt x="14" y="15"/>
                      </a:moveTo>
                      <a:cubicBezTo>
                        <a:pt x="14" y="11"/>
                        <a:pt x="12" y="9"/>
                        <a:pt x="10" y="6"/>
                      </a:cubicBezTo>
                      <a:cubicBezTo>
                        <a:pt x="8" y="5"/>
                        <a:pt x="3" y="1"/>
                        <a:pt x="3" y="0"/>
                      </a:cubicBezTo>
                      <a:cubicBezTo>
                        <a:pt x="0" y="3"/>
                        <a:pt x="0" y="3"/>
                        <a:pt x="0" y="3"/>
                      </a:cubicBezTo>
                      <a:cubicBezTo>
                        <a:pt x="5" y="11"/>
                        <a:pt x="5" y="11"/>
                        <a:pt x="5" y="11"/>
                      </a:cubicBezTo>
                      <a:cubicBezTo>
                        <a:pt x="5" y="12"/>
                        <a:pt x="5" y="12"/>
                        <a:pt x="5" y="12"/>
                      </a:cubicBezTo>
                      <a:cubicBezTo>
                        <a:pt x="5" y="14"/>
                        <a:pt x="5" y="14"/>
                        <a:pt x="5" y="14"/>
                      </a:cubicBezTo>
                      <a:cubicBezTo>
                        <a:pt x="5" y="15"/>
                        <a:pt x="5" y="15"/>
                        <a:pt x="5" y="15"/>
                      </a:cubicBezTo>
                      <a:cubicBezTo>
                        <a:pt x="2" y="19"/>
                        <a:pt x="2" y="19"/>
                        <a:pt x="2" y="19"/>
                      </a:cubicBezTo>
                      <a:cubicBezTo>
                        <a:pt x="2" y="22"/>
                        <a:pt x="2" y="22"/>
                        <a:pt x="2" y="22"/>
                      </a:cubicBezTo>
                      <a:cubicBezTo>
                        <a:pt x="5" y="23"/>
                        <a:pt x="5" y="23"/>
                        <a:pt x="5" y="23"/>
                      </a:cubicBezTo>
                      <a:cubicBezTo>
                        <a:pt x="6" y="23"/>
                        <a:pt x="6" y="23"/>
                        <a:pt x="6" y="23"/>
                      </a:cubicBezTo>
                      <a:cubicBezTo>
                        <a:pt x="7" y="23"/>
                        <a:pt x="11" y="21"/>
                        <a:pt x="11" y="20"/>
                      </a:cubicBezTo>
                      <a:cubicBezTo>
                        <a:pt x="13" y="19"/>
                        <a:pt x="13" y="17"/>
                        <a:pt x="14" y="15"/>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4" name="işḷîḑe"/>
                <p:cNvSpPr/>
                <p:nvPr/>
              </p:nvSpPr>
              <p:spPr bwMode="auto">
                <a:xfrm>
                  <a:off x="6310313" y="3136900"/>
                  <a:ext cx="406400" cy="554038"/>
                </a:xfrm>
                <a:custGeom>
                  <a:avLst/>
                  <a:gdLst>
                    <a:gd name="T0" fmla="*/ 101 w 123"/>
                    <a:gd name="T1" fmla="*/ 9 h 166"/>
                    <a:gd name="T2" fmla="*/ 96 w 123"/>
                    <a:gd name="T3" fmla="*/ 0 h 166"/>
                    <a:gd name="T4" fmla="*/ 76 w 123"/>
                    <a:gd name="T5" fmla="*/ 23 h 166"/>
                    <a:gd name="T6" fmla="*/ 66 w 123"/>
                    <a:gd name="T7" fmla="*/ 20 h 166"/>
                    <a:gd name="T8" fmla="*/ 69 w 123"/>
                    <a:gd name="T9" fmla="*/ 29 h 166"/>
                    <a:gd name="T10" fmla="*/ 64 w 123"/>
                    <a:gd name="T11" fmla="*/ 38 h 166"/>
                    <a:gd name="T12" fmla="*/ 71 w 123"/>
                    <a:gd name="T13" fmla="*/ 37 h 166"/>
                    <a:gd name="T14" fmla="*/ 78 w 123"/>
                    <a:gd name="T15" fmla="*/ 38 h 166"/>
                    <a:gd name="T16" fmla="*/ 104 w 123"/>
                    <a:gd name="T17" fmla="*/ 37 h 166"/>
                    <a:gd name="T18" fmla="*/ 97 w 123"/>
                    <a:gd name="T19" fmla="*/ 43 h 166"/>
                    <a:gd name="T20" fmla="*/ 85 w 123"/>
                    <a:gd name="T21" fmla="*/ 56 h 166"/>
                    <a:gd name="T22" fmla="*/ 78 w 123"/>
                    <a:gd name="T23" fmla="*/ 67 h 166"/>
                    <a:gd name="T24" fmla="*/ 72 w 123"/>
                    <a:gd name="T25" fmla="*/ 62 h 166"/>
                    <a:gd name="T26" fmla="*/ 72 w 123"/>
                    <a:gd name="T27" fmla="*/ 48 h 166"/>
                    <a:gd name="T28" fmla="*/ 63 w 123"/>
                    <a:gd name="T29" fmla="*/ 57 h 166"/>
                    <a:gd name="T30" fmla="*/ 56 w 123"/>
                    <a:gd name="T31" fmla="*/ 57 h 166"/>
                    <a:gd name="T32" fmla="*/ 61 w 123"/>
                    <a:gd name="T33" fmla="*/ 66 h 166"/>
                    <a:gd name="T34" fmla="*/ 59 w 123"/>
                    <a:gd name="T35" fmla="*/ 70 h 166"/>
                    <a:gd name="T36" fmla="*/ 68 w 123"/>
                    <a:gd name="T37" fmla="*/ 74 h 166"/>
                    <a:gd name="T38" fmla="*/ 68 w 123"/>
                    <a:gd name="T39" fmla="*/ 78 h 166"/>
                    <a:gd name="T40" fmla="*/ 40 w 123"/>
                    <a:gd name="T41" fmla="*/ 92 h 166"/>
                    <a:gd name="T42" fmla="*/ 24 w 123"/>
                    <a:gd name="T43" fmla="*/ 99 h 166"/>
                    <a:gd name="T44" fmla="*/ 3 w 123"/>
                    <a:gd name="T45" fmla="*/ 105 h 166"/>
                    <a:gd name="T46" fmla="*/ 2 w 123"/>
                    <a:gd name="T47" fmla="*/ 112 h 166"/>
                    <a:gd name="T48" fmla="*/ 14 w 123"/>
                    <a:gd name="T49" fmla="*/ 120 h 166"/>
                    <a:gd name="T50" fmla="*/ 32 w 123"/>
                    <a:gd name="T51" fmla="*/ 108 h 166"/>
                    <a:gd name="T52" fmla="*/ 55 w 123"/>
                    <a:gd name="T53" fmla="*/ 93 h 166"/>
                    <a:gd name="T54" fmla="*/ 63 w 123"/>
                    <a:gd name="T55" fmla="*/ 89 h 166"/>
                    <a:gd name="T56" fmla="*/ 82 w 123"/>
                    <a:gd name="T57" fmla="*/ 83 h 166"/>
                    <a:gd name="T58" fmla="*/ 82 w 123"/>
                    <a:gd name="T59" fmla="*/ 86 h 166"/>
                    <a:gd name="T60" fmla="*/ 74 w 123"/>
                    <a:gd name="T61" fmla="*/ 97 h 166"/>
                    <a:gd name="T62" fmla="*/ 61 w 123"/>
                    <a:gd name="T63" fmla="*/ 107 h 166"/>
                    <a:gd name="T64" fmla="*/ 64 w 123"/>
                    <a:gd name="T65" fmla="*/ 118 h 166"/>
                    <a:gd name="T66" fmla="*/ 55 w 123"/>
                    <a:gd name="T67" fmla="*/ 126 h 166"/>
                    <a:gd name="T68" fmla="*/ 40 w 123"/>
                    <a:gd name="T69" fmla="*/ 129 h 166"/>
                    <a:gd name="T70" fmla="*/ 30 w 123"/>
                    <a:gd name="T71" fmla="*/ 130 h 166"/>
                    <a:gd name="T72" fmla="*/ 35 w 123"/>
                    <a:gd name="T73" fmla="*/ 141 h 166"/>
                    <a:gd name="T74" fmla="*/ 38 w 123"/>
                    <a:gd name="T75" fmla="*/ 141 h 166"/>
                    <a:gd name="T76" fmla="*/ 56 w 123"/>
                    <a:gd name="T77" fmla="*/ 133 h 166"/>
                    <a:gd name="T78" fmla="*/ 63 w 123"/>
                    <a:gd name="T79" fmla="*/ 141 h 166"/>
                    <a:gd name="T80" fmla="*/ 56 w 123"/>
                    <a:gd name="T81" fmla="*/ 154 h 166"/>
                    <a:gd name="T82" fmla="*/ 53 w 123"/>
                    <a:gd name="T83" fmla="*/ 154 h 166"/>
                    <a:gd name="T84" fmla="*/ 49 w 123"/>
                    <a:gd name="T85" fmla="*/ 154 h 166"/>
                    <a:gd name="T86" fmla="*/ 46 w 123"/>
                    <a:gd name="T87" fmla="*/ 156 h 166"/>
                    <a:gd name="T88" fmla="*/ 56 w 123"/>
                    <a:gd name="T89" fmla="*/ 166 h 166"/>
                    <a:gd name="T90" fmla="*/ 71 w 123"/>
                    <a:gd name="T91" fmla="*/ 160 h 166"/>
                    <a:gd name="T92" fmla="*/ 75 w 123"/>
                    <a:gd name="T93" fmla="*/ 146 h 166"/>
                    <a:gd name="T94" fmla="*/ 80 w 123"/>
                    <a:gd name="T95" fmla="*/ 124 h 166"/>
                    <a:gd name="T96" fmla="*/ 94 w 123"/>
                    <a:gd name="T97" fmla="*/ 120 h 166"/>
                    <a:gd name="T98" fmla="*/ 81 w 123"/>
                    <a:gd name="T99" fmla="*/ 117 h 166"/>
                    <a:gd name="T100" fmla="*/ 72 w 123"/>
                    <a:gd name="T101" fmla="*/ 107 h 166"/>
                    <a:gd name="T102" fmla="*/ 78 w 123"/>
                    <a:gd name="T103" fmla="*/ 96 h 166"/>
                    <a:gd name="T104" fmla="*/ 92 w 123"/>
                    <a:gd name="T105" fmla="*/ 89 h 166"/>
                    <a:gd name="T106" fmla="*/ 102 w 123"/>
                    <a:gd name="T107" fmla="*/ 78 h 166"/>
                    <a:gd name="T108" fmla="*/ 95 w 123"/>
                    <a:gd name="T109" fmla="*/ 61 h 166"/>
                    <a:gd name="T110" fmla="*/ 109 w 123"/>
                    <a:gd name="T111" fmla="*/ 48 h 166"/>
                    <a:gd name="T112" fmla="*/ 116 w 123"/>
                    <a:gd name="T113" fmla="*/ 42 h 166"/>
                    <a:gd name="T114" fmla="*/ 121 w 123"/>
                    <a:gd name="T115" fmla="*/ 32 h 166"/>
                    <a:gd name="T116" fmla="*/ 116 w 123"/>
                    <a:gd name="T117" fmla="*/ 17 h 166"/>
                    <a:gd name="T118" fmla="*/ 104 w 123"/>
                    <a:gd name="T119" fmla="*/ 20 h 166"/>
                    <a:gd name="T120" fmla="*/ 93 w 123"/>
                    <a:gd name="T121" fmla="*/ 2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166">
                      <a:moveTo>
                        <a:pt x="93" y="21"/>
                      </a:moveTo>
                      <a:cubicBezTo>
                        <a:pt x="94" y="14"/>
                        <a:pt x="98" y="14"/>
                        <a:pt x="101" y="9"/>
                      </a:cubicBezTo>
                      <a:cubicBezTo>
                        <a:pt x="101" y="8"/>
                        <a:pt x="101" y="8"/>
                        <a:pt x="101" y="8"/>
                      </a:cubicBezTo>
                      <a:cubicBezTo>
                        <a:pt x="101" y="5"/>
                        <a:pt x="97" y="1"/>
                        <a:pt x="96" y="0"/>
                      </a:cubicBezTo>
                      <a:cubicBezTo>
                        <a:pt x="89" y="3"/>
                        <a:pt x="91" y="6"/>
                        <a:pt x="88" y="13"/>
                      </a:cubicBezTo>
                      <a:cubicBezTo>
                        <a:pt x="85" y="17"/>
                        <a:pt x="82" y="23"/>
                        <a:pt x="76" y="23"/>
                      </a:cubicBezTo>
                      <a:cubicBezTo>
                        <a:pt x="75" y="23"/>
                        <a:pt x="70" y="18"/>
                        <a:pt x="67" y="17"/>
                      </a:cubicBezTo>
                      <a:cubicBezTo>
                        <a:pt x="66" y="20"/>
                        <a:pt x="66" y="20"/>
                        <a:pt x="66" y="20"/>
                      </a:cubicBezTo>
                      <a:cubicBezTo>
                        <a:pt x="67" y="23"/>
                        <a:pt x="69" y="24"/>
                        <a:pt x="69" y="28"/>
                      </a:cubicBezTo>
                      <a:cubicBezTo>
                        <a:pt x="69" y="29"/>
                        <a:pt x="69" y="29"/>
                        <a:pt x="69" y="29"/>
                      </a:cubicBezTo>
                      <a:cubicBezTo>
                        <a:pt x="69" y="29"/>
                        <a:pt x="63" y="36"/>
                        <a:pt x="62" y="37"/>
                      </a:cubicBezTo>
                      <a:cubicBezTo>
                        <a:pt x="63" y="38"/>
                        <a:pt x="61" y="38"/>
                        <a:pt x="64" y="38"/>
                      </a:cubicBezTo>
                      <a:cubicBezTo>
                        <a:pt x="64" y="38"/>
                        <a:pt x="64" y="38"/>
                        <a:pt x="64" y="38"/>
                      </a:cubicBezTo>
                      <a:cubicBezTo>
                        <a:pt x="71" y="37"/>
                        <a:pt x="71" y="37"/>
                        <a:pt x="71" y="37"/>
                      </a:cubicBezTo>
                      <a:cubicBezTo>
                        <a:pt x="74" y="37"/>
                        <a:pt x="74" y="38"/>
                        <a:pt x="78" y="38"/>
                      </a:cubicBezTo>
                      <a:cubicBezTo>
                        <a:pt x="78" y="38"/>
                        <a:pt x="78" y="38"/>
                        <a:pt x="78" y="38"/>
                      </a:cubicBezTo>
                      <a:cubicBezTo>
                        <a:pt x="79" y="38"/>
                        <a:pt x="84" y="33"/>
                        <a:pt x="91" y="32"/>
                      </a:cubicBezTo>
                      <a:cubicBezTo>
                        <a:pt x="96" y="31"/>
                        <a:pt x="104" y="30"/>
                        <a:pt x="104" y="37"/>
                      </a:cubicBezTo>
                      <a:cubicBezTo>
                        <a:pt x="104" y="39"/>
                        <a:pt x="102" y="41"/>
                        <a:pt x="101" y="43"/>
                      </a:cubicBezTo>
                      <a:cubicBezTo>
                        <a:pt x="98" y="43"/>
                        <a:pt x="99" y="43"/>
                        <a:pt x="97" y="43"/>
                      </a:cubicBezTo>
                      <a:cubicBezTo>
                        <a:pt x="96" y="43"/>
                        <a:pt x="93" y="42"/>
                        <a:pt x="92" y="41"/>
                      </a:cubicBezTo>
                      <a:cubicBezTo>
                        <a:pt x="85" y="46"/>
                        <a:pt x="88" y="49"/>
                        <a:pt x="85" y="56"/>
                      </a:cubicBezTo>
                      <a:cubicBezTo>
                        <a:pt x="84" y="57"/>
                        <a:pt x="81" y="64"/>
                        <a:pt x="81" y="64"/>
                      </a:cubicBezTo>
                      <a:cubicBezTo>
                        <a:pt x="80" y="66"/>
                        <a:pt x="80" y="64"/>
                        <a:pt x="78" y="67"/>
                      </a:cubicBezTo>
                      <a:cubicBezTo>
                        <a:pt x="77" y="70"/>
                        <a:pt x="78" y="68"/>
                        <a:pt x="76" y="70"/>
                      </a:cubicBezTo>
                      <a:cubicBezTo>
                        <a:pt x="74" y="67"/>
                        <a:pt x="72" y="66"/>
                        <a:pt x="72" y="62"/>
                      </a:cubicBezTo>
                      <a:cubicBezTo>
                        <a:pt x="72" y="61"/>
                        <a:pt x="75" y="55"/>
                        <a:pt x="76" y="54"/>
                      </a:cubicBezTo>
                      <a:cubicBezTo>
                        <a:pt x="75" y="51"/>
                        <a:pt x="75" y="48"/>
                        <a:pt x="72" y="48"/>
                      </a:cubicBezTo>
                      <a:cubicBezTo>
                        <a:pt x="71" y="48"/>
                        <a:pt x="70" y="49"/>
                        <a:pt x="70" y="49"/>
                      </a:cubicBezTo>
                      <a:cubicBezTo>
                        <a:pt x="70" y="55"/>
                        <a:pt x="67" y="55"/>
                        <a:pt x="63" y="57"/>
                      </a:cubicBezTo>
                      <a:cubicBezTo>
                        <a:pt x="62" y="56"/>
                        <a:pt x="60" y="55"/>
                        <a:pt x="59" y="55"/>
                      </a:cubicBezTo>
                      <a:cubicBezTo>
                        <a:pt x="58" y="55"/>
                        <a:pt x="56" y="57"/>
                        <a:pt x="56" y="57"/>
                      </a:cubicBezTo>
                      <a:cubicBezTo>
                        <a:pt x="58" y="60"/>
                        <a:pt x="59" y="60"/>
                        <a:pt x="61" y="64"/>
                      </a:cubicBezTo>
                      <a:cubicBezTo>
                        <a:pt x="61" y="66"/>
                        <a:pt x="61" y="66"/>
                        <a:pt x="61" y="66"/>
                      </a:cubicBezTo>
                      <a:cubicBezTo>
                        <a:pt x="61" y="67"/>
                        <a:pt x="61" y="67"/>
                        <a:pt x="61" y="67"/>
                      </a:cubicBezTo>
                      <a:cubicBezTo>
                        <a:pt x="59" y="70"/>
                        <a:pt x="59" y="70"/>
                        <a:pt x="59" y="70"/>
                      </a:cubicBezTo>
                      <a:cubicBezTo>
                        <a:pt x="60" y="71"/>
                        <a:pt x="58" y="71"/>
                        <a:pt x="61" y="71"/>
                      </a:cubicBezTo>
                      <a:cubicBezTo>
                        <a:pt x="64" y="71"/>
                        <a:pt x="66" y="72"/>
                        <a:pt x="68" y="74"/>
                      </a:cubicBezTo>
                      <a:cubicBezTo>
                        <a:pt x="68" y="75"/>
                        <a:pt x="68" y="75"/>
                        <a:pt x="68" y="75"/>
                      </a:cubicBezTo>
                      <a:cubicBezTo>
                        <a:pt x="68" y="78"/>
                        <a:pt x="68" y="78"/>
                        <a:pt x="68" y="78"/>
                      </a:cubicBezTo>
                      <a:cubicBezTo>
                        <a:pt x="68" y="82"/>
                        <a:pt x="58" y="85"/>
                        <a:pt x="55" y="86"/>
                      </a:cubicBezTo>
                      <a:cubicBezTo>
                        <a:pt x="50" y="88"/>
                        <a:pt x="44" y="91"/>
                        <a:pt x="40" y="92"/>
                      </a:cubicBezTo>
                      <a:cubicBezTo>
                        <a:pt x="36" y="94"/>
                        <a:pt x="35" y="94"/>
                        <a:pt x="32" y="96"/>
                      </a:cubicBezTo>
                      <a:cubicBezTo>
                        <a:pt x="29" y="97"/>
                        <a:pt x="27" y="97"/>
                        <a:pt x="24" y="99"/>
                      </a:cubicBezTo>
                      <a:cubicBezTo>
                        <a:pt x="20" y="101"/>
                        <a:pt x="13" y="104"/>
                        <a:pt x="9" y="104"/>
                      </a:cubicBezTo>
                      <a:cubicBezTo>
                        <a:pt x="3" y="105"/>
                        <a:pt x="3" y="105"/>
                        <a:pt x="3" y="105"/>
                      </a:cubicBezTo>
                      <a:cubicBezTo>
                        <a:pt x="1" y="105"/>
                        <a:pt x="1" y="106"/>
                        <a:pt x="0" y="107"/>
                      </a:cubicBezTo>
                      <a:cubicBezTo>
                        <a:pt x="0" y="108"/>
                        <a:pt x="0" y="111"/>
                        <a:pt x="2" y="112"/>
                      </a:cubicBezTo>
                      <a:cubicBezTo>
                        <a:pt x="4" y="114"/>
                        <a:pt x="3" y="114"/>
                        <a:pt x="5" y="115"/>
                      </a:cubicBezTo>
                      <a:cubicBezTo>
                        <a:pt x="6" y="116"/>
                        <a:pt x="12" y="119"/>
                        <a:pt x="14" y="120"/>
                      </a:cubicBezTo>
                      <a:cubicBezTo>
                        <a:pt x="15" y="119"/>
                        <a:pt x="15" y="119"/>
                        <a:pt x="17" y="119"/>
                      </a:cubicBezTo>
                      <a:cubicBezTo>
                        <a:pt x="20" y="119"/>
                        <a:pt x="30" y="110"/>
                        <a:pt x="32" y="108"/>
                      </a:cubicBezTo>
                      <a:cubicBezTo>
                        <a:pt x="36" y="104"/>
                        <a:pt x="42" y="101"/>
                        <a:pt x="47" y="98"/>
                      </a:cubicBezTo>
                      <a:cubicBezTo>
                        <a:pt x="50" y="96"/>
                        <a:pt x="52" y="95"/>
                        <a:pt x="55" y="93"/>
                      </a:cubicBezTo>
                      <a:cubicBezTo>
                        <a:pt x="57" y="92"/>
                        <a:pt x="58" y="92"/>
                        <a:pt x="59" y="91"/>
                      </a:cubicBezTo>
                      <a:cubicBezTo>
                        <a:pt x="61" y="90"/>
                        <a:pt x="61" y="90"/>
                        <a:pt x="63" y="89"/>
                      </a:cubicBezTo>
                      <a:cubicBezTo>
                        <a:pt x="68" y="87"/>
                        <a:pt x="74" y="80"/>
                        <a:pt x="79" y="80"/>
                      </a:cubicBezTo>
                      <a:cubicBezTo>
                        <a:pt x="81" y="80"/>
                        <a:pt x="82" y="82"/>
                        <a:pt x="82" y="83"/>
                      </a:cubicBezTo>
                      <a:cubicBezTo>
                        <a:pt x="82" y="85"/>
                        <a:pt x="82" y="85"/>
                        <a:pt x="82" y="85"/>
                      </a:cubicBezTo>
                      <a:cubicBezTo>
                        <a:pt x="82" y="86"/>
                        <a:pt x="82" y="86"/>
                        <a:pt x="82" y="86"/>
                      </a:cubicBezTo>
                      <a:cubicBezTo>
                        <a:pt x="80" y="90"/>
                        <a:pt x="79" y="89"/>
                        <a:pt x="78" y="93"/>
                      </a:cubicBezTo>
                      <a:cubicBezTo>
                        <a:pt x="75" y="94"/>
                        <a:pt x="75" y="94"/>
                        <a:pt x="74" y="97"/>
                      </a:cubicBezTo>
                      <a:cubicBezTo>
                        <a:pt x="69" y="98"/>
                        <a:pt x="71" y="99"/>
                        <a:pt x="67" y="101"/>
                      </a:cubicBezTo>
                      <a:cubicBezTo>
                        <a:pt x="63" y="103"/>
                        <a:pt x="63" y="103"/>
                        <a:pt x="61" y="107"/>
                      </a:cubicBezTo>
                      <a:cubicBezTo>
                        <a:pt x="61" y="110"/>
                        <a:pt x="64" y="114"/>
                        <a:pt x="64" y="117"/>
                      </a:cubicBezTo>
                      <a:cubicBezTo>
                        <a:pt x="64" y="118"/>
                        <a:pt x="64" y="118"/>
                        <a:pt x="64" y="118"/>
                      </a:cubicBezTo>
                      <a:cubicBezTo>
                        <a:pt x="64" y="119"/>
                        <a:pt x="64" y="119"/>
                        <a:pt x="64" y="119"/>
                      </a:cubicBezTo>
                      <a:cubicBezTo>
                        <a:pt x="61" y="123"/>
                        <a:pt x="60" y="125"/>
                        <a:pt x="55" y="126"/>
                      </a:cubicBezTo>
                      <a:cubicBezTo>
                        <a:pt x="51" y="127"/>
                        <a:pt x="43" y="129"/>
                        <a:pt x="41" y="129"/>
                      </a:cubicBezTo>
                      <a:cubicBezTo>
                        <a:pt x="40" y="129"/>
                        <a:pt x="40" y="129"/>
                        <a:pt x="40" y="129"/>
                      </a:cubicBezTo>
                      <a:cubicBezTo>
                        <a:pt x="32" y="130"/>
                        <a:pt x="32" y="130"/>
                        <a:pt x="32" y="130"/>
                      </a:cubicBezTo>
                      <a:cubicBezTo>
                        <a:pt x="30" y="130"/>
                        <a:pt x="30" y="130"/>
                        <a:pt x="30" y="130"/>
                      </a:cubicBezTo>
                      <a:cubicBezTo>
                        <a:pt x="27" y="132"/>
                        <a:pt x="27" y="132"/>
                        <a:pt x="27" y="132"/>
                      </a:cubicBezTo>
                      <a:cubicBezTo>
                        <a:pt x="30" y="136"/>
                        <a:pt x="30" y="138"/>
                        <a:pt x="35" y="141"/>
                      </a:cubicBezTo>
                      <a:cubicBezTo>
                        <a:pt x="36" y="141"/>
                        <a:pt x="36" y="141"/>
                        <a:pt x="36" y="141"/>
                      </a:cubicBezTo>
                      <a:cubicBezTo>
                        <a:pt x="38" y="141"/>
                        <a:pt x="38" y="141"/>
                        <a:pt x="38" y="141"/>
                      </a:cubicBezTo>
                      <a:cubicBezTo>
                        <a:pt x="39" y="141"/>
                        <a:pt x="39" y="141"/>
                        <a:pt x="39" y="141"/>
                      </a:cubicBezTo>
                      <a:cubicBezTo>
                        <a:pt x="43" y="138"/>
                        <a:pt x="51" y="133"/>
                        <a:pt x="56" y="133"/>
                      </a:cubicBezTo>
                      <a:cubicBezTo>
                        <a:pt x="58" y="133"/>
                        <a:pt x="58" y="133"/>
                        <a:pt x="58" y="133"/>
                      </a:cubicBezTo>
                      <a:cubicBezTo>
                        <a:pt x="62" y="133"/>
                        <a:pt x="63" y="137"/>
                        <a:pt x="63" y="141"/>
                      </a:cubicBezTo>
                      <a:cubicBezTo>
                        <a:pt x="63" y="143"/>
                        <a:pt x="63" y="143"/>
                        <a:pt x="63" y="143"/>
                      </a:cubicBezTo>
                      <a:cubicBezTo>
                        <a:pt x="63" y="150"/>
                        <a:pt x="60" y="152"/>
                        <a:pt x="56" y="154"/>
                      </a:cubicBezTo>
                      <a:cubicBezTo>
                        <a:pt x="55" y="154"/>
                        <a:pt x="55" y="154"/>
                        <a:pt x="55" y="154"/>
                      </a:cubicBezTo>
                      <a:cubicBezTo>
                        <a:pt x="53" y="154"/>
                        <a:pt x="53" y="154"/>
                        <a:pt x="53" y="154"/>
                      </a:cubicBezTo>
                      <a:cubicBezTo>
                        <a:pt x="52" y="154"/>
                        <a:pt x="52" y="154"/>
                        <a:pt x="51" y="153"/>
                      </a:cubicBezTo>
                      <a:cubicBezTo>
                        <a:pt x="50" y="154"/>
                        <a:pt x="50" y="154"/>
                        <a:pt x="49" y="154"/>
                      </a:cubicBezTo>
                      <a:cubicBezTo>
                        <a:pt x="47" y="154"/>
                        <a:pt x="47" y="154"/>
                        <a:pt x="47" y="154"/>
                      </a:cubicBezTo>
                      <a:cubicBezTo>
                        <a:pt x="47" y="155"/>
                        <a:pt x="46" y="155"/>
                        <a:pt x="46" y="156"/>
                      </a:cubicBezTo>
                      <a:cubicBezTo>
                        <a:pt x="46" y="158"/>
                        <a:pt x="53" y="165"/>
                        <a:pt x="55" y="166"/>
                      </a:cubicBezTo>
                      <a:cubicBezTo>
                        <a:pt x="56" y="166"/>
                        <a:pt x="56" y="166"/>
                        <a:pt x="56" y="166"/>
                      </a:cubicBezTo>
                      <a:cubicBezTo>
                        <a:pt x="61" y="166"/>
                        <a:pt x="61" y="166"/>
                        <a:pt x="61" y="166"/>
                      </a:cubicBezTo>
                      <a:cubicBezTo>
                        <a:pt x="66" y="166"/>
                        <a:pt x="69" y="163"/>
                        <a:pt x="71" y="160"/>
                      </a:cubicBezTo>
                      <a:cubicBezTo>
                        <a:pt x="74" y="155"/>
                        <a:pt x="74" y="151"/>
                        <a:pt x="76" y="148"/>
                      </a:cubicBezTo>
                      <a:cubicBezTo>
                        <a:pt x="75" y="146"/>
                        <a:pt x="75" y="148"/>
                        <a:pt x="75" y="146"/>
                      </a:cubicBezTo>
                      <a:cubicBezTo>
                        <a:pt x="75" y="138"/>
                        <a:pt x="75" y="138"/>
                        <a:pt x="75" y="138"/>
                      </a:cubicBezTo>
                      <a:cubicBezTo>
                        <a:pt x="75" y="130"/>
                        <a:pt x="74" y="128"/>
                        <a:pt x="80" y="124"/>
                      </a:cubicBezTo>
                      <a:cubicBezTo>
                        <a:pt x="81" y="124"/>
                        <a:pt x="81" y="124"/>
                        <a:pt x="81" y="124"/>
                      </a:cubicBezTo>
                      <a:cubicBezTo>
                        <a:pt x="90" y="124"/>
                        <a:pt x="90" y="127"/>
                        <a:pt x="94" y="120"/>
                      </a:cubicBezTo>
                      <a:cubicBezTo>
                        <a:pt x="92" y="117"/>
                        <a:pt x="91" y="116"/>
                        <a:pt x="88" y="115"/>
                      </a:cubicBezTo>
                      <a:cubicBezTo>
                        <a:pt x="86" y="116"/>
                        <a:pt x="84" y="117"/>
                        <a:pt x="81" y="117"/>
                      </a:cubicBezTo>
                      <a:cubicBezTo>
                        <a:pt x="79" y="117"/>
                        <a:pt x="79" y="117"/>
                        <a:pt x="79" y="117"/>
                      </a:cubicBezTo>
                      <a:cubicBezTo>
                        <a:pt x="77" y="116"/>
                        <a:pt x="72" y="109"/>
                        <a:pt x="72" y="107"/>
                      </a:cubicBezTo>
                      <a:cubicBezTo>
                        <a:pt x="72" y="105"/>
                        <a:pt x="72" y="105"/>
                        <a:pt x="72" y="105"/>
                      </a:cubicBezTo>
                      <a:cubicBezTo>
                        <a:pt x="72" y="99"/>
                        <a:pt x="75" y="100"/>
                        <a:pt x="78" y="96"/>
                      </a:cubicBezTo>
                      <a:cubicBezTo>
                        <a:pt x="80" y="96"/>
                        <a:pt x="80" y="96"/>
                        <a:pt x="80" y="96"/>
                      </a:cubicBezTo>
                      <a:cubicBezTo>
                        <a:pt x="82" y="93"/>
                        <a:pt x="89" y="90"/>
                        <a:pt x="92" y="89"/>
                      </a:cubicBezTo>
                      <a:cubicBezTo>
                        <a:pt x="95" y="87"/>
                        <a:pt x="101" y="83"/>
                        <a:pt x="101" y="80"/>
                      </a:cubicBezTo>
                      <a:cubicBezTo>
                        <a:pt x="101" y="77"/>
                        <a:pt x="101" y="79"/>
                        <a:pt x="102" y="78"/>
                      </a:cubicBezTo>
                      <a:cubicBezTo>
                        <a:pt x="101" y="77"/>
                        <a:pt x="101" y="79"/>
                        <a:pt x="101" y="77"/>
                      </a:cubicBezTo>
                      <a:cubicBezTo>
                        <a:pt x="101" y="73"/>
                        <a:pt x="96" y="64"/>
                        <a:pt x="95" y="61"/>
                      </a:cubicBezTo>
                      <a:cubicBezTo>
                        <a:pt x="95" y="61"/>
                        <a:pt x="101" y="55"/>
                        <a:pt x="102" y="55"/>
                      </a:cubicBezTo>
                      <a:cubicBezTo>
                        <a:pt x="104" y="52"/>
                        <a:pt x="106" y="51"/>
                        <a:pt x="109" y="48"/>
                      </a:cubicBezTo>
                      <a:cubicBezTo>
                        <a:pt x="110" y="47"/>
                        <a:pt x="112" y="46"/>
                        <a:pt x="113" y="45"/>
                      </a:cubicBezTo>
                      <a:cubicBezTo>
                        <a:pt x="114" y="44"/>
                        <a:pt x="115" y="43"/>
                        <a:pt x="116" y="42"/>
                      </a:cubicBezTo>
                      <a:cubicBezTo>
                        <a:pt x="118" y="39"/>
                        <a:pt x="118" y="35"/>
                        <a:pt x="121" y="34"/>
                      </a:cubicBezTo>
                      <a:cubicBezTo>
                        <a:pt x="121" y="32"/>
                        <a:pt x="121" y="32"/>
                        <a:pt x="121" y="32"/>
                      </a:cubicBezTo>
                      <a:cubicBezTo>
                        <a:pt x="121" y="27"/>
                        <a:pt x="123" y="30"/>
                        <a:pt x="120" y="24"/>
                      </a:cubicBezTo>
                      <a:cubicBezTo>
                        <a:pt x="118" y="20"/>
                        <a:pt x="118" y="20"/>
                        <a:pt x="116" y="17"/>
                      </a:cubicBezTo>
                      <a:cubicBezTo>
                        <a:pt x="113" y="17"/>
                        <a:pt x="113" y="17"/>
                        <a:pt x="113" y="17"/>
                      </a:cubicBezTo>
                      <a:cubicBezTo>
                        <a:pt x="111" y="17"/>
                        <a:pt x="105" y="19"/>
                        <a:pt x="104" y="20"/>
                      </a:cubicBezTo>
                      <a:cubicBezTo>
                        <a:pt x="101" y="23"/>
                        <a:pt x="102" y="23"/>
                        <a:pt x="96" y="24"/>
                      </a:cubicBezTo>
                      <a:lnTo>
                        <a:pt x="93" y="21"/>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5" name="íṥḻiďê"/>
                <p:cNvSpPr/>
                <p:nvPr/>
              </p:nvSpPr>
              <p:spPr bwMode="auto">
                <a:xfrm>
                  <a:off x="5159376" y="3357563"/>
                  <a:ext cx="117475" cy="366713"/>
                </a:xfrm>
                <a:custGeom>
                  <a:avLst/>
                  <a:gdLst>
                    <a:gd name="T0" fmla="*/ 23 w 36"/>
                    <a:gd name="T1" fmla="*/ 14 h 110"/>
                    <a:gd name="T2" fmla="*/ 23 w 36"/>
                    <a:gd name="T3" fmla="*/ 12 h 110"/>
                    <a:gd name="T4" fmla="*/ 18 w 36"/>
                    <a:gd name="T5" fmla="*/ 6 h 110"/>
                    <a:gd name="T6" fmla="*/ 13 w 36"/>
                    <a:gd name="T7" fmla="*/ 0 h 110"/>
                    <a:gd name="T8" fmla="*/ 11 w 36"/>
                    <a:gd name="T9" fmla="*/ 4 h 110"/>
                    <a:gd name="T10" fmla="*/ 13 w 36"/>
                    <a:gd name="T11" fmla="*/ 16 h 110"/>
                    <a:gd name="T12" fmla="*/ 12 w 36"/>
                    <a:gd name="T13" fmla="*/ 34 h 110"/>
                    <a:gd name="T14" fmla="*/ 7 w 36"/>
                    <a:gd name="T15" fmla="*/ 65 h 110"/>
                    <a:gd name="T16" fmla="*/ 3 w 36"/>
                    <a:gd name="T17" fmla="*/ 80 h 110"/>
                    <a:gd name="T18" fmla="*/ 0 w 36"/>
                    <a:gd name="T19" fmla="*/ 95 h 110"/>
                    <a:gd name="T20" fmla="*/ 0 w 36"/>
                    <a:gd name="T21" fmla="*/ 98 h 110"/>
                    <a:gd name="T22" fmla="*/ 0 w 36"/>
                    <a:gd name="T23" fmla="*/ 100 h 110"/>
                    <a:gd name="T24" fmla="*/ 4 w 36"/>
                    <a:gd name="T25" fmla="*/ 105 h 110"/>
                    <a:gd name="T26" fmla="*/ 9 w 36"/>
                    <a:gd name="T27" fmla="*/ 110 h 110"/>
                    <a:gd name="T28" fmla="*/ 15 w 36"/>
                    <a:gd name="T29" fmla="*/ 104 h 110"/>
                    <a:gd name="T30" fmla="*/ 18 w 36"/>
                    <a:gd name="T31" fmla="*/ 96 h 110"/>
                    <a:gd name="T32" fmla="*/ 18 w 36"/>
                    <a:gd name="T33" fmla="*/ 90 h 110"/>
                    <a:gd name="T34" fmla="*/ 21 w 36"/>
                    <a:gd name="T35" fmla="*/ 71 h 110"/>
                    <a:gd name="T36" fmla="*/ 25 w 36"/>
                    <a:gd name="T37" fmla="*/ 53 h 110"/>
                    <a:gd name="T38" fmla="*/ 30 w 36"/>
                    <a:gd name="T39" fmla="*/ 36 h 110"/>
                    <a:gd name="T40" fmla="*/ 35 w 36"/>
                    <a:gd name="T41" fmla="*/ 20 h 110"/>
                    <a:gd name="T42" fmla="*/ 33 w 36"/>
                    <a:gd name="T43" fmla="*/ 20 h 110"/>
                    <a:gd name="T44" fmla="*/ 30 w 36"/>
                    <a:gd name="T45" fmla="*/ 22 h 110"/>
                    <a:gd name="T46" fmla="*/ 23 w 36"/>
                    <a:gd name="T47" fmla="*/ 17 h 110"/>
                    <a:gd name="T48" fmla="*/ 23 w 36"/>
                    <a:gd name="T49" fmla="*/ 15 h 110"/>
                    <a:gd name="T50" fmla="*/ 23 w 36"/>
                    <a:gd name="T51"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10">
                      <a:moveTo>
                        <a:pt x="23" y="14"/>
                      </a:moveTo>
                      <a:cubicBezTo>
                        <a:pt x="23" y="12"/>
                        <a:pt x="23" y="12"/>
                        <a:pt x="23" y="12"/>
                      </a:cubicBezTo>
                      <a:cubicBezTo>
                        <a:pt x="21" y="8"/>
                        <a:pt x="22" y="9"/>
                        <a:pt x="18" y="6"/>
                      </a:cubicBezTo>
                      <a:cubicBezTo>
                        <a:pt x="17" y="4"/>
                        <a:pt x="15" y="2"/>
                        <a:pt x="13" y="0"/>
                      </a:cubicBezTo>
                      <a:cubicBezTo>
                        <a:pt x="12" y="1"/>
                        <a:pt x="11" y="3"/>
                        <a:pt x="11" y="4"/>
                      </a:cubicBezTo>
                      <a:cubicBezTo>
                        <a:pt x="11" y="7"/>
                        <a:pt x="13" y="12"/>
                        <a:pt x="13" y="16"/>
                      </a:cubicBezTo>
                      <a:cubicBezTo>
                        <a:pt x="12" y="34"/>
                        <a:pt x="12" y="34"/>
                        <a:pt x="12" y="34"/>
                      </a:cubicBezTo>
                      <a:cubicBezTo>
                        <a:pt x="12" y="43"/>
                        <a:pt x="9" y="56"/>
                        <a:pt x="7" y="65"/>
                      </a:cubicBezTo>
                      <a:cubicBezTo>
                        <a:pt x="6" y="72"/>
                        <a:pt x="4" y="75"/>
                        <a:pt x="3" y="80"/>
                      </a:cubicBezTo>
                      <a:cubicBezTo>
                        <a:pt x="2" y="85"/>
                        <a:pt x="0" y="91"/>
                        <a:pt x="0" y="95"/>
                      </a:cubicBezTo>
                      <a:cubicBezTo>
                        <a:pt x="0" y="98"/>
                        <a:pt x="0" y="98"/>
                        <a:pt x="0" y="98"/>
                      </a:cubicBezTo>
                      <a:cubicBezTo>
                        <a:pt x="0" y="100"/>
                        <a:pt x="0" y="100"/>
                        <a:pt x="0" y="100"/>
                      </a:cubicBezTo>
                      <a:cubicBezTo>
                        <a:pt x="2" y="102"/>
                        <a:pt x="2" y="103"/>
                        <a:pt x="4" y="105"/>
                      </a:cubicBezTo>
                      <a:cubicBezTo>
                        <a:pt x="6" y="108"/>
                        <a:pt x="7" y="108"/>
                        <a:pt x="9" y="110"/>
                      </a:cubicBezTo>
                      <a:cubicBezTo>
                        <a:pt x="12" y="108"/>
                        <a:pt x="13" y="108"/>
                        <a:pt x="15" y="104"/>
                      </a:cubicBezTo>
                      <a:cubicBezTo>
                        <a:pt x="16" y="102"/>
                        <a:pt x="18" y="99"/>
                        <a:pt x="18" y="96"/>
                      </a:cubicBezTo>
                      <a:cubicBezTo>
                        <a:pt x="18" y="90"/>
                        <a:pt x="18" y="90"/>
                        <a:pt x="18" y="90"/>
                      </a:cubicBezTo>
                      <a:cubicBezTo>
                        <a:pt x="18" y="83"/>
                        <a:pt x="20" y="77"/>
                        <a:pt x="21" y="71"/>
                      </a:cubicBezTo>
                      <a:cubicBezTo>
                        <a:pt x="23" y="65"/>
                        <a:pt x="23" y="59"/>
                        <a:pt x="25" y="53"/>
                      </a:cubicBezTo>
                      <a:cubicBezTo>
                        <a:pt x="26" y="47"/>
                        <a:pt x="29" y="42"/>
                        <a:pt x="30" y="36"/>
                      </a:cubicBezTo>
                      <a:cubicBezTo>
                        <a:pt x="31" y="28"/>
                        <a:pt x="34" y="27"/>
                        <a:pt x="35" y="20"/>
                      </a:cubicBezTo>
                      <a:cubicBezTo>
                        <a:pt x="34" y="19"/>
                        <a:pt x="36" y="20"/>
                        <a:pt x="33" y="20"/>
                      </a:cubicBezTo>
                      <a:cubicBezTo>
                        <a:pt x="33" y="20"/>
                        <a:pt x="30" y="22"/>
                        <a:pt x="30" y="22"/>
                      </a:cubicBezTo>
                      <a:cubicBezTo>
                        <a:pt x="25" y="21"/>
                        <a:pt x="25" y="21"/>
                        <a:pt x="23" y="17"/>
                      </a:cubicBezTo>
                      <a:cubicBezTo>
                        <a:pt x="23" y="15"/>
                        <a:pt x="23" y="15"/>
                        <a:pt x="23" y="15"/>
                      </a:cubicBezTo>
                      <a:lnTo>
                        <a:pt x="23" y="14"/>
                      </a:ln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nvGrpSpPr>
              <p:cNvPr id="249" name="ïšľîḍê"/>
              <p:cNvGrpSpPr/>
              <p:nvPr/>
            </p:nvGrpSpPr>
            <p:grpSpPr>
              <a:xfrm>
                <a:off x="4412452" y="3781425"/>
                <a:ext cx="2312689" cy="166461"/>
                <a:chOff x="6986588" y="3521075"/>
                <a:chExt cx="1654176" cy="119063"/>
              </a:xfrm>
            </p:grpSpPr>
            <p:sp>
              <p:nvSpPr>
                <p:cNvPr id="250" name="îṩľîḑê"/>
                <p:cNvSpPr/>
                <p:nvPr/>
              </p:nvSpPr>
              <p:spPr bwMode="auto">
                <a:xfrm>
                  <a:off x="6986588" y="3521075"/>
                  <a:ext cx="155575" cy="119063"/>
                </a:xfrm>
                <a:custGeom>
                  <a:avLst/>
                  <a:gdLst>
                    <a:gd name="T0" fmla="*/ 84 w 98"/>
                    <a:gd name="T1" fmla="*/ 0 h 75"/>
                    <a:gd name="T2" fmla="*/ 59 w 98"/>
                    <a:gd name="T3" fmla="*/ 52 h 75"/>
                    <a:gd name="T4" fmla="*/ 57 w 98"/>
                    <a:gd name="T5" fmla="*/ 0 h 75"/>
                    <a:gd name="T6" fmla="*/ 40 w 98"/>
                    <a:gd name="T7" fmla="*/ 0 h 75"/>
                    <a:gd name="T8" fmla="*/ 15 w 98"/>
                    <a:gd name="T9" fmla="*/ 52 h 75"/>
                    <a:gd name="T10" fmla="*/ 15 w 98"/>
                    <a:gd name="T11" fmla="*/ 0 h 75"/>
                    <a:gd name="T12" fmla="*/ 0 w 98"/>
                    <a:gd name="T13" fmla="*/ 0 h 75"/>
                    <a:gd name="T14" fmla="*/ 2 w 98"/>
                    <a:gd name="T15" fmla="*/ 75 h 75"/>
                    <a:gd name="T16" fmla="*/ 19 w 98"/>
                    <a:gd name="T17" fmla="*/ 75 h 75"/>
                    <a:gd name="T18" fmla="*/ 44 w 98"/>
                    <a:gd name="T19" fmla="*/ 21 h 75"/>
                    <a:gd name="T20" fmla="*/ 46 w 98"/>
                    <a:gd name="T21" fmla="*/ 75 h 75"/>
                    <a:gd name="T22" fmla="*/ 63 w 98"/>
                    <a:gd name="T23" fmla="*/ 75 h 75"/>
                    <a:gd name="T24" fmla="*/ 98 w 98"/>
                    <a:gd name="T25" fmla="*/ 0 h 75"/>
                    <a:gd name="T26" fmla="*/ 84 w 9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84" y="0"/>
                      </a:moveTo>
                      <a:lnTo>
                        <a:pt x="59" y="52"/>
                      </a:lnTo>
                      <a:lnTo>
                        <a:pt x="57" y="0"/>
                      </a:lnTo>
                      <a:lnTo>
                        <a:pt x="40" y="0"/>
                      </a:lnTo>
                      <a:lnTo>
                        <a:pt x="15" y="52"/>
                      </a:lnTo>
                      <a:lnTo>
                        <a:pt x="15" y="0"/>
                      </a:lnTo>
                      <a:lnTo>
                        <a:pt x="0" y="0"/>
                      </a:lnTo>
                      <a:lnTo>
                        <a:pt x="2" y="75"/>
                      </a:lnTo>
                      <a:lnTo>
                        <a:pt x="19" y="75"/>
                      </a:lnTo>
                      <a:lnTo>
                        <a:pt x="44" y="21"/>
                      </a:lnTo>
                      <a:lnTo>
                        <a:pt x="46" y="75"/>
                      </a:lnTo>
                      <a:lnTo>
                        <a:pt x="63" y="75"/>
                      </a:lnTo>
                      <a:lnTo>
                        <a:pt x="98"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1" name="îṩḷîde"/>
                <p:cNvSpPr/>
                <p:nvPr/>
              </p:nvSpPr>
              <p:spPr bwMode="auto">
                <a:xfrm>
                  <a:off x="7135813"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2" name="îṣḻîḑê"/>
                <p:cNvSpPr/>
                <p:nvPr/>
              </p:nvSpPr>
              <p:spPr bwMode="auto">
                <a:xfrm>
                  <a:off x="7248526" y="3521075"/>
                  <a:ext cx="114300" cy="119063"/>
                </a:xfrm>
                <a:custGeom>
                  <a:avLst/>
                  <a:gdLst>
                    <a:gd name="T0" fmla="*/ 58 w 72"/>
                    <a:gd name="T1" fmla="*/ 0 h 75"/>
                    <a:gd name="T2" fmla="*/ 52 w 72"/>
                    <a:gd name="T3" fmla="*/ 29 h 75"/>
                    <a:gd name="T4" fmla="*/ 22 w 72"/>
                    <a:gd name="T5" fmla="*/ 29 h 75"/>
                    <a:gd name="T6" fmla="*/ 29 w 72"/>
                    <a:gd name="T7" fmla="*/ 0 h 75"/>
                    <a:gd name="T8" fmla="*/ 14 w 72"/>
                    <a:gd name="T9" fmla="*/ 0 h 75"/>
                    <a:gd name="T10" fmla="*/ 0 w 72"/>
                    <a:gd name="T11" fmla="*/ 75 h 75"/>
                    <a:gd name="T12" fmla="*/ 14 w 72"/>
                    <a:gd name="T13" fmla="*/ 75 h 75"/>
                    <a:gd name="T14" fmla="*/ 20 w 72"/>
                    <a:gd name="T15" fmla="*/ 42 h 75"/>
                    <a:gd name="T16" fmla="*/ 50 w 72"/>
                    <a:gd name="T17" fmla="*/ 42 h 75"/>
                    <a:gd name="T18" fmla="*/ 43 w 72"/>
                    <a:gd name="T19" fmla="*/ 75 h 75"/>
                    <a:gd name="T20" fmla="*/ 58 w 72"/>
                    <a:gd name="T21" fmla="*/ 75 h 75"/>
                    <a:gd name="T22" fmla="*/ 72 w 72"/>
                    <a:gd name="T23" fmla="*/ 0 h 75"/>
                    <a:gd name="T24" fmla="*/ 58 w 72"/>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5">
                      <a:moveTo>
                        <a:pt x="58" y="0"/>
                      </a:moveTo>
                      <a:lnTo>
                        <a:pt x="52" y="29"/>
                      </a:lnTo>
                      <a:lnTo>
                        <a:pt x="22" y="29"/>
                      </a:lnTo>
                      <a:lnTo>
                        <a:pt x="29" y="0"/>
                      </a:lnTo>
                      <a:lnTo>
                        <a:pt x="14" y="0"/>
                      </a:lnTo>
                      <a:lnTo>
                        <a:pt x="0" y="75"/>
                      </a:lnTo>
                      <a:lnTo>
                        <a:pt x="14" y="75"/>
                      </a:lnTo>
                      <a:lnTo>
                        <a:pt x="20" y="42"/>
                      </a:lnTo>
                      <a:lnTo>
                        <a:pt x="50" y="42"/>
                      </a:lnTo>
                      <a:lnTo>
                        <a:pt x="43" y="75"/>
                      </a:lnTo>
                      <a:lnTo>
                        <a:pt x="58" y="75"/>
                      </a:lnTo>
                      <a:lnTo>
                        <a:pt x="72"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3" name="ïṥlíḑê"/>
                <p:cNvSpPr/>
                <p:nvPr/>
              </p:nvSpPr>
              <p:spPr bwMode="auto">
                <a:xfrm>
                  <a:off x="7356476" y="3521075"/>
                  <a:ext cx="112713" cy="119063"/>
                </a:xfrm>
                <a:custGeom>
                  <a:avLst/>
                  <a:gdLst>
                    <a:gd name="T0" fmla="*/ 42 w 71"/>
                    <a:gd name="T1" fmla="*/ 0 h 75"/>
                    <a:gd name="T2" fmla="*/ 0 w 71"/>
                    <a:gd name="T3" fmla="*/ 75 h 75"/>
                    <a:gd name="T4" fmla="*/ 15 w 71"/>
                    <a:gd name="T5" fmla="*/ 75 h 75"/>
                    <a:gd name="T6" fmla="*/ 23 w 71"/>
                    <a:gd name="T7" fmla="*/ 59 h 75"/>
                    <a:gd name="T8" fmla="*/ 54 w 71"/>
                    <a:gd name="T9" fmla="*/ 59 h 75"/>
                    <a:gd name="T10" fmla="*/ 56 w 71"/>
                    <a:gd name="T11" fmla="*/ 75 h 75"/>
                    <a:gd name="T12" fmla="*/ 71 w 71"/>
                    <a:gd name="T13" fmla="*/ 75 h 75"/>
                    <a:gd name="T14" fmla="*/ 58 w 71"/>
                    <a:gd name="T15" fmla="*/ 0 h 75"/>
                    <a:gd name="T16" fmla="*/ 42 w 71"/>
                    <a:gd name="T17" fmla="*/ 0 h 75"/>
                    <a:gd name="T18" fmla="*/ 29 w 71"/>
                    <a:gd name="T19" fmla="*/ 46 h 75"/>
                    <a:gd name="T20" fmla="*/ 48 w 71"/>
                    <a:gd name="T21" fmla="*/ 17 h 75"/>
                    <a:gd name="T22" fmla="*/ 52 w 71"/>
                    <a:gd name="T23" fmla="*/ 46 h 75"/>
                    <a:gd name="T24" fmla="*/ 29 w 71"/>
                    <a:gd name="T25"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75">
                      <a:moveTo>
                        <a:pt x="42" y="0"/>
                      </a:moveTo>
                      <a:lnTo>
                        <a:pt x="0" y="75"/>
                      </a:lnTo>
                      <a:lnTo>
                        <a:pt x="15" y="75"/>
                      </a:lnTo>
                      <a:lnTo>
                        <a:pt x="23" y="59"/>
                      </a:lnTo>
                      <a:lnTo>
                        <a:pt x="54" y="59"/>
                      </a:lnTo>
                      <a:lnTo>
                        <a:pt x="56" y="75"/>
                      </a:lnTo>
                      <a:lnTo>
                        <a:pt x="71" y="75"/>
                      </a:lnTo>
                      <a:lnTo>
                        <a:pt x="58" y="0"/>
                      </a:lnTo>
                      <a:lnTo>
                        <a:pt x="42" y="0"/>
                      </a:lnTo>
                      <a:close/>
                      <a:moveTo>
                        <a:pt x="29" y="46"/>
                      </a:moveTo>
                      <a:lnTo>
                        <a:pt x="48" y="17"/>
                      </a:lnTo>
                      <a:lnTo>
                        <a:pt x="52" y="46"/>
                      </a:lnTo>
                      <a:lnTo>
                        <a:pt x="29"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4" name="îş1íḋe"/>
                <p:cNvSpPr/>
                <p:nvPr/>
              </p:nvSpPr>
              <p:spPr bwMode="auto">
                <a:xfrm>
                  <a:off x="7481888" y="3521075"/>
                  <a:ext cx="119063" cy="119063"/>
                </a:xfrm>
                <a:custGeom>
                  <a:avLst/>
                  <a:gdLst>
                    <a:gd name="T0" fmla="*/ 50 w 75"/>
                    <a:gd name="T1" fmla="*/ 50 h 75"/>
                    <a:gd name="T2" fmla="*/ 31 w 75"/>
                    <a:gd name="T3" fmla="*/ 0 h 75"/>
                    <a:gd name="T4" fmla="*/ 17 w 75"/>
                    <a:gd name="T5" fmla="*/ 0 h 75"/>
                    <a:gd name="T6" fmla="*/ 0 w 75"/>
                    <a:gd name="T7" fmla="*/ 75 h 75"/>
                    <a:gd name="T8" fmla="*/ 15 w 75"/>
                    <a:gd name="T9" fmla="*/ 75 h 75"/>
                    <a:gd name="T10" fmla="*/ 25 w 75"/>
                    <a:gd name="T11" fmla="*/ 25 h 75"/>
                    <a:gd name="T12" fmla="*/ 46 w 75"/>
                    <a:gd name="T13" fmla="*/ 75 h 75"/>
                    <a:gd name="T14" fmla="*/ 58 w 75"/>
                    <a:gd name="T15" fmla="*/ 75 h 75"/>
                    <a:gd name="T16" fmla="*/ 75 w 75"/>
                    <a:gd name="T17" fmla="*/ 0 h 75"/>
                    <a:gd name="T18" fmla="*/ 61 w 75"/>
                    <a:gd name="T19" fmla="*/ 0 h 75"/>
                    <a:gd name="T20" fmla="*/ 50 w 75"/>
                    <a:gd name="T21"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5">
                      <a:moveTo>
                        <a:pt x="50" y="50"/>
                      </a:moveTo>
                      <a:lnTo>
                        <a:pt x="31" y="0"/>
                      </a:lnTo>
                      <a:lnTo>
                        <a:pt x="17" y="0"/>
                      </a:lnTo>
                      <a:lnTo>
                        <a:pt x="0" y="75"/>
                      </a:lnTo>
                      <a:lnTo>
                        <a:pt x="15" y="75"/>
                      </a:lnTo>
                      <a:lnTo>
                        <a:pt x="25" y="25"/>
                      </a:lnTo>
                      <a:lnTo>
                        <a:pt x="46" y="75"/>
                      </a:lnTo>
                      <a:lnTo>
                        <a:pt x="58" y="75"/>
                      </a:lnTo>
                      <a:lnTo>
                        <a:pt x="75" y="0"/>
                      </a:lnTo>
                      <a:lnTo>
                        <a:pt x="61" y="0"/>
                      </a:lnTo>
                      <a:lnTo>
                        <a:pt x="5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5" name="îş1ïḋe"/>
                <p:cNvSpPr/>
                <p:nvPr/>
              </p:nvSpPr>
              <p:spPr bwMode="auto">
                <a:xfrm>
                  <a:off x="7653338" y="3521075"/>
                  <a:ext cx="112713" cy="119063"/>
                </a:xfrm>
                <a:custGeom>
                  <a:avLst/>
                  <a:gdLst>
                    <a:gd name="T0" fmla="*/ 22 w 34"/>
                    <a:gd name="T1" fmla="*/ 20 h 36"/>
                    <a:gd name="T2" fmla="*/ 20 w 34"/>
                    <a:gd name="T3" fmla="*/ 26 h 36"/>
                    <a:gd name="T4" fmla="*/ 18 w 34"/>
                    <a:gd name="T5" fmla="*/ 29 h 36"/>
                    <a:gd name="T6" fmla="*/ 13 w 34"/>
                    <a:gd name="T7" fmla="*/ 30 h 36"/>
                    <a:gd name="T8" fmla="*/ 9 w 34"/>
                    <a:gd name="T9" fmla="*/ 29 h 36"/>
                    <a:gd name="T10" fmla="*/ 7 w 34"/>
                    <a:gd name="T11" fmla="*/ 25 h 36"/>
                    <a:gd name="T12" fmla="*/ 7 w 34"/>
                    <a:gd name="T13" fmla="*/ 24 h 36"/>
                    <a:gd name="T14" fmla="*/ 8 w 34"/>
                    <a:gd name="T15" fmla="*/ 19 h 36"/>
                    <a:gd name="T16" fmla="*/ 12 w 34"/>
                    <a:gd name="T17" fmla="*/ 0 h 36"/>
                    <a:gd name="T18" fmla="*/ 5 w 34"/>
                    <a:gd name="T19" fmla="*/ 0 h 36"/>
                    <a:gd name="T20" fmla="*/ 1 w 34"/>
                    <a:gd name="T21" fmla="*/ 19 h 36"/>
                    <a:gd name="T22" fmla="*/ 0 w 34"/>
                    <a:gd name="T23" fmla="*/ 23 h 36"/>
                    <a:gd name="T24" fmla="*/ 0 w 34"/>
                    <a:gd name="T25" fmla="*/ 25 h 36"/>
                    <a:gd name="T26" fmla="*/ 3 w 34"/>
                    <a:gd name="T27" fmla="*/ 33 h 36"/>
                    <a:gd name="T28" fmla="*/ 13 w 34"/>
                    <a:gd name="T29" fmla="*/ 36 h 36"/>
                    <a:gd name="T30" fmla="*/ 22 w 34"/>
                    <a:gd name="T31" fmla="*/ 34 h 36"/>
                    <a:gd name="T32" fmla="*/ 27 w 34"/>
                    <a:gd name="T33" fmla="*/ 29 h 36"/>
                    <a:gd name="T34" fmla="*/ 30 w 34"/>
                    <a:gd name="T35" fmla="*/ 20 h 36"/>
                    <a:gd name="T36" fmla="*/ 34 w 34"/>
                    <a:gd name="T37" fmla="*/ 0 h 36"/>
                    <a:gd name="T38" fmla="*/ 26 w 34"/>
                    <a:gd name="T39" fmla="*/ 0 h 36"/>
                    <a:gd name="T40" fmla="*/ 22 w 34"/>
                    <a:gd name="T41"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22" y="20"/>
                      </a:moveTo>
                      <a:cubicBezTo>
                        <a:pt x="22" y="23"/>
                        <a:pt x="21" y="25"/>
                        <a:pt x="20" y="26"/>
                      </a:cubicBezTo>
                      <a:cubicBezTo>
                        <a:pt x="20" y="28"/>
                        <a:pt x="19" y="29"/>
                        <a:pt x="18" y="29"/>
                      </a:cubicBezTo>
                      <a:cubicBezTo>
                        <a:pt x="17" y="30"/>
                        <a:pt x="15" y="30"/>
                        <a:pt x="13" y="30"/>
                      </a:cubicBezTo>
                      <a:cubicBezTo>
                        <a:pt x="11" y="30"/>
                        <a:pt x="10" y="30"/>
                        <a:pt x="9" y="29"/>
                      </a:cubicBezTo>
                      <a:cubicBezTo>
                        <a:pt x="8" y="28"/>
                        <a:pt x="7" y="27"/>
                        <a:pt x="7" y="25"/>
                      </a:cubicBezTo>
                      <a:cubicBezTo>
                        <a:pt x="7" y="25"/>
                        <a:pt x="7" y="25"/>
                        <a:pt x="7" y="24"/>
                      </a:cubicBezTo>
                      <a:cubicBezTo>
                        <a:pt x="8" y="19"/>
                        <a:pt x="8" y="19"/>
                        <a:pt x="8" y="19"/>
                      </a:cubicBezTo>
                      <a:cubicBezTo>
                        <a:pt x="12" y="0"/>
                        <a:pt x="12" y="0"/>
                        <a:pt x="12" y="0"/>
                      </a:cubicBezTo>
                      <a:cubicBezTo>
                        <a:pt x="5" y="0"/>
                        <a:pt x="5" y="0"/>
                        <a:pt x="5" y="0"/>
                      </a:cubicBezTo>
                      <a:cubicBezTo>
                        <a:pt x="1" y="19"/>
                        <a:pt x="1" y="19"/>
                        <a:pt x="1" y="19"/>
                      </a:cubicBezTo>
                      <a:cubicBezTo>
                        <a:pt x="1" y="21"/>
                        <a:pt x="0" y="23"/>
                        <a:pt x="0" y="23"/>
                      </a:cubicBezTo>
                      <a:cubicBezTo>
                        <a:pt x="0" y="24"/>
                        <a:pt x="0" y="25"/>
                        <a:pt x="0" y="25"/>
                      </a:cubicBezTo>
                      <a:cubicBezTo>
                        <a:pt x="0" y="29"/>
                        <a:pt x="1" y="31"/>
                        <a:pt x="3" y="33"/>
                      </a:cubicBezTo>
                      <a:cubicBezTo>
                        <a:pt x="6" y="35"/>
                        <a:pt x="9" y="36"/>
                        <a:pt x="13" y="36"/>
                      </a:cubicBezTo>
                      <a:cubicBezTo>
                        <a:pt x="16" y="36"/>
                        <a:pt x="19" y="36"/>
                        <a:pt x="22" y="34"/>
                      </a:cubicBezTo>
                      <a:cubicBezTo>
                        <a:pt x="24" y="33"/>
                        <a:pt x="25" y="31"/>
                        <a:pt x="27" y="29"/>
                      </a:cubicBezTo>
                      <a:cubicBezTo>
                        <a:pt x="28" y="27"/>
                        <a:pt x="29" y="24"/>
                        <a:pt x="30" y="20"/>
                      </a:cubicBezTo>
                      <a:cubicBezTo>
                        <a:pt x="34" y="0"/>
                        <a:pt x="34" y="0"/>
                        <a:pt x="34" y="0"/>
                      </a:cubicBezTo>
                      <a:cubicBezTo>
                        <a:pt x="26" y="0"/>
                        <a:pt x="26" y="0"/>
                        <a:pt x="26" y="0"/>
                      </a:cubicBezTo>
                      <a:lnTo>
                        <a:pt x="2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6" name="íšlídè"/>
                <p:cNvSpPr/>
                <p:nvPr/>
              </p:nvSpPr>
              <p:spPr bwMode="auto">
                <a:xfrm>
                  <a:off x="7766051" y="3521075"/>
                  <a:ext cx="115888" cy="119063"/>
                </a:xfrm>
                <a:custGeom>
                  <a:avLst/>
                  <a:gdLst>
                    <a:gd name="T0" fmla="*/ 58 w 73"/>
                    <a:gd name="T1" fmla="*/ 0 h 75"/>
                    <a:gd name="T2" fmla="*/ 50 w 73"/>
                    <a:gd name="T3" fmla="*/ 50 h 75"/>
                    <a:gd name="T4" fmla="*/ 29 w 73"/>
                    <a:gd name="T5" fmla="*/ 0 h 75"/>
                    <a:gd name="T6" fmla="*/ 15 w 73"/>
                    <a:gd name="T7" fmla="*/ 0 h 75"/>
                    <a:gd name="T8" fmla="*/ 0 w 73"/>
                    <a:gd name="T9" fmla="*/ 75 h 75"/>
                    <a:gd name="T10" fmla="*/ 13 w 73"/>
                    <a:gd name="T11" fmla="*/ 75 h 75"/>
                    <a:gd name="T12" fmla="*/ 23 w 73"/>
                    <a:gd name="T13" fmla="*/ 25 h 75"/>
                    <a:gd name="T14" fmla="*/ 44 w 73"/>
                    <a:gd name="T15" fmla="*/ 75 h 75"/>
                    <a:gd name="T16" fmla="*/ 58 w 73"/>
                    <a:gd name="T17" fmla="*/ 75 h 75"/>
                    <a:gd name="T18" fmla="*/ 73 w 73"/>
                    <a:gd name="T19" fmla="*/ 0 h 75"/>
                    <a:gd name="T20" fmla="*/ 58 w 73"/>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75">
                      <a:moveTo>
                        <a:pt x="58" y="0"/>
                      </a:moveTo>
                      <a:lnTo>
                        <a:pt x="50" y="50"/>
                      </a:lnTo>
                      <a:lnTo>
                        <a:pt x="29" y="0"/>
                      </a:lnTo>
                      <a:lnTo>
                        <a:pt x="15" y="0"/>
                      </a:lnTo>
                      <a:lnTo>
                        <a:pt x="0" y="75"/>
                      </a:lnTo>
                      <a:lnTo>
                        <a:pt x="13" y="75"/>
                      </a:lnTo>
                      <a:lnTo>
                        <a:pt x="23" y="25"/>
                      </a:lnTo>
                      <a:lnTo>
                        <a:pt x="44" y="75"/>
                      </a:lnTo>
                      <a:lnTo>
                        <a:pt x="58" y="75"/>
                      </a:lnTo>
                      <a:lnTo>
                        <a:pt x="73"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7" name="îṣḻîďe"/>
                <p:cNvSpPr/>
                <p:nvPr/>
              </p:nvSpPr>
              <p:spPr bwMode="auto">
                <a:xfrm>
                  <a:off x="7881938" y="3521075"/>
                  <a:ext cx="49213" cy="119063"/>
                </a:xfrm>
                <a:custGeom>
                  <a:avLst/>
                  <a:gdLst>
                    <a:gd name="T0" fmla="*/ 0 w 31"/>
                    <a:gd name="T1" fmla="*/ 75 h 75"/>
                    <a:gd name="T2" fmla="*/ 14 w 31"/>
                    <a:gd name="T3" fmla="*/ 75 h 75"/>
                    <a:gd name="T4" fmla="*/ 31 w 31"/>
                    <a:gd name="T5" fmla="*/ 0 h 75"/>
                    <a:gd name="T6" fmla="*/ 14 w 31"/>
                    <a:gd name="T7" fmla="*/ 0 h 75"/>
                    <a:gd name="T8" fmla="*/ 0 w 31"/>
                    <a:gd name="T9" fmla="*/ 75 h 75"/>
                  </a:gdLst>
                  <a:ahLst/>
                  <a:cxnLst>
                    <a:cxn ang="0">
                      <a:pos x="T0" y="T1"/>
                    </a:cxn>
                    <a:cxn ang="0">
                      <a:pos x="T2" y="T3"/>
                    </a:cxn>
                    <a:cxn ang="0">
                      <a:pos x="T4" y="T5"/>
                    </a:cxn>
                    <a:cxn ang="0">
                      <a:pos x="T6" y="T7"/>
                    </a:cxn>
                    <a:cxn ang="0">
                      <a:pos x="T8" y="T9"/>
                    </a:cxn>
                  </a:cxnLst>
                  <a:rect l="0" t="0" r="r" b="b"/>
                  <a:pathLst>
                    <a:path w="31" h="75">
                      <a:moveTo>
                        <a:pt x="0" y="75"/>
                      </a:moveTo>
                      <a:lnTo>
                        <a:pt x="14" y="75"/>
                      </a:lnTo>
                      <a:lnTo>
                        <a:pt x="31"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8" name="íŝḻiḋè"/>
                <p:cNvSpPr/>
                <p:nvPr/>
              </p:nvSpPr>
              <p:spPr bwMode="auto">
                <a:xfrm>
                  <a:off x="7940676" y="3521075"/>
                  <a:ext cx="109538" cy="119063"/>
                </a:xfrm>
                <a:custGeom>
                  <a:avLst/>
                  <a:gdLst>
                    <a:gd name="T0" fmla="*/ 54 w 69"/>
                    <a:gd name="T1" fmla="*/ 0 h 75"/>
                    <a:gd name="T2" fmla="*/ 23 w 69"/>
                    <a:gd name="T3" fmla="*/ 57 h 75"/>
                    <a:gd name="T4" fmla="*/ 15 w 69"/>
                    <a:gd name="T5" fmla="*/ 0 h 75"/>
                    <a:gd name="T6" fmla="*/ 0 w 69"/>
                    <a:gd name="T7" fmla="*/ 0 h 75"/>
                    <a:gd name="T8" fmla="*/ 13 w 69"/>
                    <a:gd name="T9" fmla="*/ 75 h 75"/>
                    <a:gd name="T10" fmla="*/ 29 w 69"/>
                    <a:gd name="T11" fmla="*/ 75 h 75"/>
                    <a:gd name="T12" fmla="*/ 69 w 69"/>
                    <a:gd name="T13" fmla="*/ 0 h 75"/>
                    <a:gd name="T14" fmla="*/ 54 w 69"/>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5">
                      <a:moveTo>
                        <a:pt x="54" y="0"/>
                      </a:moveTo>
                      <a:lnTo>
                        <a:pt x="23" y="57"/>
                      </a:lnTo>
                      <a:lnTo>
                        <a:pt x="15" y="0"/>
                      </a:lnTo>
                      <a:lnTo>
                        <a:pt x="0" y="0"/>
                      </a:lnTo>
                      <a:lnTo>
                        <a:pt x="13" y="75"/>
                      </a:lnTo>
                      <a:lnTo>
                        <a:pt x="29" y="75"/>
                      </a:lnTo>
                      <a:lnTo>
                        <a:pt x="69"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9" name="î$ḷíďé"/>
                <p:cNvSpPr/>
                <p:nvPr/>
              </p:nvSpPr>
              <p:spPr bwMode="auto">
                <a:xfrm>
                  <a:off x="8037513" y="3521075"/>
                  <a:ext cx="111125" cy="119063"/>
                </a:xfrm>
                <a:custGeom>
                  <a:avLst/>
                  <a:gdLst>
                    <a:gd name="T0" fmla="*/ 68 w 70"/>
                    <a:gd name="T1" fmla="*/ 12 h 75"/>
                    <a:gd name="T2" fmla="*/ 70 w 70"/>
                    <a:gd name="T3" fmla="*/ 0 h 75"/>
                    <a:gd name="T4" fmla="*/ 16 w 70"/>
                    <a:gd name="T5" fmla="*/ 0 h 75"/>
                    <a:gd name="T6" fmla="*/ 0 w 70"/>
                    <a:gd name="T7" fmla="*/ 75 h 75"/>
                    <a:gd name="T8" fmla="*/ 58 w 70"/>
                    <a:gd name="T9" fmla="*/ 75 h 75"/>
                    <a:gd name="T10" fmla="*/ 60 w 70"/>
                    <a:gd name="T11" fmla="*/ 63 h 75"/>
                    <a:gd name="T12" fmla="*/ 16 w 70"/>
                    <a:gd name="T13" fmla="*/ 63 h 75"/>
                    <a:gd name="T14" fmla="*/ 22 w 70"/>
                    <a:gd name="T15" fmla="*/ 42 h 75"/>
                    <a:gd name="T16" fmla="*/ 60 w 70"/>
                    <a:gd name="T17" fmla="*/ 42 h 75"/>
                    <a:gd name="T18" fmla="*/ 62 w 70"/>
                    <a:gd name="T19" fmla="*/ 29 h 75"/>
                    <a:gd name="T20" fmla="*/ 24 w 70"/>
                    <a:gd name="T21" fmla="*/ 29 h 75"/>
                    <a:gd name="T22" fmla="*/ 29 w 70"/>
                    <a:gd name="T23" fmla="*/ 12 h 75"/>
                    <a:gd name="T24" fmla="*/ 68 w 70"/>
                    <a:gd name="T25"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68" y="12"/>
                      </a:moveTo>
                      <a:lnTo>
                        <a:pt x="70" y="0"/>
                      </a:lnTo>
                      <a:lnTo>
                        <a:pt x="16" y="0"/>
                      </a:lnTo>
                      <a:lnTo>
                        <a:pt x="0" y="75"/>
                      </a:lnTo>
                      <a:lnTo>
                        <a:pt x="58" y="75"/>
                      </a:lnTo>
                      <a:lnTo>
                        <a:pt x="60" y="63"/>
                      </a:lnTo>
                      <a:lnTo>
                        <a:pt x="16" y="63"/>
                      </a:lnTo>
                      <a:lnTo>
                        <a:pt x="22" y="42"/>
                      </a:lnTo>
                      <a:lnTo>
                        <a:pt x="60" y="42"/>
                      </a:lnTo>
                      <a:lnTo>
                        <a:pt x="62" y="29"/>
                      </a:lnTo>
                      <a:lnTo>
                        <a:pt x="24" y="29"/>
                      </a:lnTo>
                      <a:lnTo>
                        <a:pt x="29" y="12"/>
                      </a:lnTo>
                      <a:lnTo>
                        <a:pt x="68"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0" name="îṡlîďe"/>
                <p:cNvSpPr/>
                <p:nvPr/>
              </p:nvSpPr>
              <p:spPr bwMode="auto">
                <a:xfrm>
                  <a:off x="8145463" y="3521075"/>
                  <a:ext cx="115888" cy="119063"/>
                </a:xfrm>
                <a:custGeom>
                  <a:avLst/>
                  <a:gdLst>
                    <a:gd name="T0" fmla="*/ 30 w 35"/>
                    <a:gd name="T1" fmla="*/ 1 h 36"/>
                    <a:gd name="T2" fmla="*/ 24 w 35"/>
                    <a:gd name="T3" fmla="*/ 0 h 36"/>
                    <a:gd name="T4" fmla="*/ 8 w 35"/>
                    <a:gd name="T5" fmla="*/ 0 h 36"/>
                    <a:gd name="T6" fmla="*/ 0 w 35"/>
                    <a:gd name="T7" fmla="*/ 36 h 36"/>
                    <a:gd name="T8" fmla="*/ 8 w 35"/>
                    <a:gd name="T9" fmla="*/ 36 h 36"/>
                    <a:gd name="T10" fmla="*/ 11 w 35"/>
                    <a:gd name="T11" fmla="*/ 21 h 36"/>
                    <a:gd name="T12" fmla="*/ 14 w 35"/>
                    <a:gd name="T13" fmla="*/ 21 h 36"/>
                    <a:gd name="T14" fmla="*/ 17 w 35"/>
                    <a:gd name="T15" fmla="*/ 22 h 36"/>
                    <a:gd name="T16" fmla="*/ 21 w 35"/>
                    <a:gd name="T17" fmla="*/ 26 h 36"/>
                    <a:gd name="T18" fmla="*/ 24 w 35"/>
                    <a:gd name="T19" fmla="*/ 36 h 36"/>
                    <a:gd name="T20" fmla="*/ 32 w 35"/>
                    <a:gd name="T21" fmla="*/ 36 h 36"/>
                    <a:gd name="T22" fmla="*/ 27 w 35"/>
                    <a:gd name="T23" fmla="*/ 24 h 36"/>
                    <a:gd name="T24" fmla="*/ 24 w 35"/>
                    <a:gd name="T25" fmla="*/ 21 h 36"/>
                    <a:gd name="T26" fmla="*/ 32 w 35"/>
                    <a:gd name="T27" fmla="*/ 17 h 36"/>
                    <a:gd name="T28" fmla="*/ 35 w 35"/>
                    <a:gd name="T29" fmla="*/ 9 h 36"/>
                    <a:gd name="T30" fmla="*/ 34 w 35"/>
                    <a:gd name="T31" fmla="*/ 4 h 36"/>
                    <a:gd name="T32" fmla="*/ 30 w 35"/>
                    <a:gd name="T33" fmla="*/ 1 h 36"/>
                    <a:gd name="T34" fmla="*/ 27 w 35"/>
                    <a:gd name="T35" fmla="*/ 13 h 36"/>
                    <a:gd name="T36" fmla="*/ 24 w 35"/>
                    <a:gd name="T37" fmla="*/ 15 h 36"/>
                    <a:gd name="T38" fmla="*/ 16 w 35"/>
                    <a:gd name="T39" fmla="*/ 16 h 36"/>
                    <a:gd name="T40" fmla="*/ 12 w 35"/>
                    <a:gd name="T41" fmla="*/ 16 h 36"/>
                    <a:gd name="T42" fmla="*/ 14 w 35"/>
                    <a:gd name="T43" fmla="*/ 6 h 36"/>
                    <a:gd name="T44" fmla="*/ 22 w 35"/>
                    <a:gd name="T45" fmla="*/ 6 h 36"/>
                    <a:gd name="T46" fmla="*/ 26 w 35"/>
                    <a:gd name="T47" fmla="*/ 7 h 36"/>
                    <a:gd name="T48" fmla="*/ 28 w 35"/>
                    <a:gd name="T49" fmla="*/ 10 h 36"/>
                    <a:gd name="T50" fmla="*/ 27 w 35"/>
                    <a:gd name="T51"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6">
                      <a:moveTo>
                        <a:pt x="30" y="1"/>
                      </a:moveTo>
                      <a:cubicBezTo>
                        <a:pt x="28" y="0"/>
                        <a:pt x="26" y="0"/>
                        <a:pt x="24" y="0"/>
                      </a:cubicBezTo>
                      <a:cubicBezTo>
                        <a:pt x="8" y="0"/>
                        <a:pt x="8" y="0"/>
                        <a:pt x="8" y="0"/>
                      </a:cubicBezTo>
                      <a:cubicBezTo>
                        <a:pt x="0" y="36"/>
                        <a:pt x="0" y="36"/>
                        <a:pt x="0" y="36"/>
                      </a:cubicBezTo>
                      <a:cubicBezTo>
                        <a:pt x="8" y="36"/>
                        <a:pt x="8" y="36"/>
                        <a:pt x="8" y="36"/>
                      </a:cubicBezTo>
                      <a:cubicBezTo>
                        <a:pt x="11" y="21"/>
                        <a:pt x="11" y="21"/>
                        <a:pt x="11" y="21"/>
                      </a:cubicBezTo>
                      <a:cubicBezTo>
                        <a:pt x="14" y="21"/>
                        <a:pt x="14" y="21"/>
                        <a:pt x="14" y="21"/>
                      </a:cubicBezTo>
                      <a:cubicBezTo>
                        <a:pt x="15" y="21"/>
                        <a:pt x="17" y="21"/>
                        <a:pt x="17" y="22"/>
                      </a:cubicBezTo>
                      <a:cubicBezTo>
                        <a:pt x="18" y="22"/>
                        <a:pt x="20" y="24"/>
                        <a:pt x="21" y="26"/>
                      </a:cubicBezTo>
                      <a:cubicBezTo>
                        <a:pt x="22" y="31"/>
                        <a:pt x="24" y="34"/>
                        <a:pt x="24" y="36"/>
                      </a:cubicBezTo>
                      <a:cubicBezTo>
                        <a:pt x="32" y="36"/>
                        <a:pt x="32" y="36"/>
                        <a:pt x="32" y="36"/>
                      </a:cubicBezTo>
                      <a:cubicBezTo>
                        <a:pt x="30" y="31"/>
                        <a:pt x="28" y="27"/>
                        <a:pt x="27" y="24"/>
                      </a:cubicBezTo>
                      <a:cubicBezTo>
                        <a:pt x="26" y="23"/>
                        <a:pt x="25" y="21"/>
                        <a:pt x="24" y="21"/>
                      </a:cubicBezTo>
                      <a:cubicBezTo>
                        <a:pt x="28" y="20"/>
                        <a:pt x="30" y="19"/>
                        <a:pt x="32" y="17"/>
                      </a:cubicBezTo>
                      <a:cubicBezTo>
                        <a:pt x="34" y="15"/>
                        <a:pt x="35" y="13"/>
                        <a:pt x="35" y="9"/>
                      </a:cubicBezTo>
                      <a:cubicBezTo>
                        <a:pt x="35" y="7"/>
                        <a:pt x="34" y="6"/>
                        <a:pt x="34" y="4"/>
                      </a:cubicBezTo>
                      <a:cubicBezTo>
                        <a:pt x="33" y="3"/>
                        <a:pt x="31" y="2"/>
                        <a:pt x="30" y="1"/>
                      </a:cubicBezTo>
                      <a:close/>
                      <a:moveTo>
                        <a:pt x="27" y="13"/>
                      </a:moveTo>
                      <a:cubicBezTo>
                        <a:pt x="26" y="14"/>
                        <a:pt x="25" y="14"/>
                        <a:pt x="24" y="15"/>
                      </a:cubicBezTo>
                      <a:cubicBezTo>
                        <a:pt x="22" y="15"/>
                        <a:pt x="20" y="16"/>
                        <a:pt x="16" y="16"/>
                      </a:cubicBezTo>
                      <a:cubicBezTo>
                        <a:pt x="12" y="16"/>
                        <a:pt x="12" y="16"/>
                        <a:pt x="12" y="16"/>
                      </a:cubicBezTo>
                      <a:cubicBezTo>
                        <a:pt x="14" y="6"/>
                        <a:pt x="14" y="6"/>
                        <a:pt x="14" y="6"/>
                      </a:cubicBezTo>
                      <a:cubicBezTo>
                        <a:pt x="22" y="6"/>
                        <a:pt x="22" y="6"/>
                        <a:pt x="22" y="6"/>
                      </a:cubicBezTo>
                      <a:cubicBezTo>
                        <a:pt x="24" y="6"/>
                        <a:pt x="25" y="6"/>
                        <a:pt x="26" y="7"/>
                      </a:cubicBezTo>
                      <a:cubicBezTo>
                        <a:pt x="27" y="7"/>
                        <a:pt x="28" y="8"/>
                        <a:pt x="28" y="10"/>
                      </a:cubicBezTo>
                      <a:cubicBezTo>
                        <a:pt x="28" y="11"/>
                        <a:pt x="27" y="12"/>
                        <a:pt x="27"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1" name="ïşľîḍé"/>
                <p:cNvSpPr/>
                <p:nvPr/>
              </p:nvSpPr>
              <p:spPr bwMode="auto">
                <a:xfrm>
                  <a:off x="8267701" y="3521075"/>
                  <a:ext cx="98425" cy="119063"/>
                </a:xfrm>
                <a:custGeom>
                  <a:avLst/>
                  <a:gdLst>
                    <a:gd name="T0" fmla="*/ 17 w 30"/>
                    <a:gd name="T1" fmla="*/ 5 h 36"/>
                    <a:gd name="T2" fmla="*/ 22 w 30"/>
                    <a:gd name="T3" fmla="*/ 7 h 36"/>
                    <a:gd name="T4" fmla="*/ 23 w 30"/>
                    <a:gd name="T5" fmla="*/ 11 h 36"/>
                    <a:gd name="T6" fmla="*/ 30 w 30"/>
                    <a:gd name="T7" fmla="*/ 10 h 36"/>
                    <a:gd name="T8" fmla="*/ 27 w 30"/>
                    <a:gd name="T9" fmla="*/ 3 h 36"/>
                    <a:gd name="T10" fmla="*/ 17 w 30"/>
                    <a:gd name="T11" fmla="*/ 0 h 36"/>
                    <a:gd name="T12" fmla="*/ 8 w 30"/>
                    <a:gd name="T13" fmla="*/ 3 h 36"/>
                    <a:gd name="T14" fmla="*/ 4 w 30"/>
                    <a:gd name="T15" fmla="*/ 10 h 36"/>
                    <a:gd name="T16" fmla="*/ 6 w 30"/>
                    <a:gd name="T17" fmla="*/ 14 h 36"/>
                    <a:gd name="T18" fmla="*/ 8 w 30"/>
                    <a:gd name="T19" fmla="*/ 18 h 36"/>
                    <a:gd name="T20" fmla="*/ 15 w 30"/>
                    <a:gd name="T21" fmla="*/ 21 h 36"/>
                    <a:gd name="T22" fmla="*/ 20 w 30"/>
                    <a:gd name="T23" fmla="*/ 23 h 36"/>
                    <a:gd name="T24" fmla="*/ 21 w 30"/>
                    <a:gd name="T25" fmla="*/ 26 h 36"/>
                    <a:gd name="T26" fmla="*/ 19 w 30"/>
                    <a:gd name="T27" fmla="*/ 29 h 36"/>
                    <a:gd name="T28" fmla="*/ 14 w 30"/>
                    <a:gd name="T29" fmla="*/ 30 h 36"/>
                    <a:gd name="T30" fmla="*/ 8 w 30"/>
                    <a:gd name="T31" fmla="*/ 28 h 36"/>
                    <a:gd name="T32" fmla="*/ 7 w 30"/>
                    <a:gd name="T33" fmla="*/ 24 h 36"/>
                    <a:gd name="T34" fmla="*/ 0 w 30"/>
                    <a:gd name="T35" fmla="*/ 24 h 36"/>
                    <a:gd name="T36" fmla="*/ 1 w 30"/>
                    <a:gd name="T37" fmla="*/ 30 h 36"/>
                    <a:gd name="T38" fmla="*/ 6 w 30"/>
                    <a:gd name="T39" fmla="*/ 35 h 36"/>
                    <a:gd name="T40" fmla="*/ 14 w 30"/>
                    <a:gd name="T41" fmla="*/ 36 h 36"/>
                    <a:gd name="T42" fmla="*/ 24 w 30"/>
                    <a:gd name="T43" fmla="*/ 33 h 36"/>
                    <a:gd name="T44" fmla="*/ 28 w 30"/>
                    <a:gd name="T45" fmla="*/ 25 h 36"/>
                    <a:gd name="T46" fmla="*/ 26 w 30"/>
                    <a:gd name="T47" fmla="*/ 19 h 36"/>
                    <a:gd name="T48" fmla="*/ 18 w 30"/>
                    <a:gd name="T49" fmla="*/ 14 h 36"/>
                    <a:gd name="T50" fmla="*/ 13 w 30"/>
                    <a:gd name="T51" fmla="*/ 12 h 36"/>
                    <a:gd name="T52" fmla="*/ 11 w 30"/>
                    <a:gd name="T53" fmla="*/ 9 h 36"/>
                    <a:gd name="T54" fmla="*/ 13 w 30"/>
                    <a:gd name="T55" fmla="*/ 6 h 36"/>
                    <a:gd name="T56" fmla="*/ 17 w 30"/>
                    <a:gd name="T5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36">
                      <a:moveTo>
                        <a:pt x="17" y="5"/>
                      </a:moveTo>
                      <a:cubicBezTo>
                        <a:pt x="19" y="5"/>
                        <a:pt x="21" y="6"/>
                        <a:pt x="22" y="7"/>
                      </a:cubicBezTo>
                      <a:cubicBezTo>
                        <a:pt x="23" y="8"/>
                        <a:pt x="23" y="9"/>
                        <a:pt x="23" y="11"/>
                      </a:cubicBezTo>
                      <a:cubicBezTo>
                        <a:pt x="30" y="10"/>
                        <a:pt x="30" y="10"/>
                        <a:pt x="30" y="10"/>
                      </a:cubicBezTo>
                      <a:cubicBezTo>
                        <a:pt x="30" y="7"/>
                        <a:pt x="29" y="4"/>
                        <a:pt x="27" y="3"/>
                      </a:cubicBezTo>
                      <a:cubicBezTo>
                        <a:pt x="24" y="1"/>
                        <a:pt x="21" y="0"/>
                        <a:pt x="17" y="0"/>
                      </a:cubicBezTo>
                      <a:cubicBezTo>
                        <a:pt x="13" y="0"/>
                        <a:pt x="10" y="1"/>
                        <a:pt x="8" y="3"/>
                      </a:cubicBezTo>
                      <a:cubicBezTo>
                        <a:pt x="5" y="5"/>
                        <a:pt x="4" y="7"/>
                        <a:pt x="4" y="10"/>
                      </a:cubicBezTo>
                      <a:cubicBezTo>
                        <a:pt x="4" y="12"/>
                        <a:pt x="5" y="13"/>
                        <a:pt x="6" y="14"/>
                      </a:cubicBezTo>
                      <a:cubicBezTo>
                        <a:pt x="6" y="16"/>
                        <a:pt x="7" y="17"/>
                        <a:pt x="8" y="18"/>
                      </a:cubicBezTo>
                      <a:cubicBezTo>
                        <a:pt x="10" y="18"/>
                        <a:pt x="12" y="19"/>
                        <a:pt x="15" y="21"/>
                      </a:cubicBezTo>
                      <a:cubicBezTo>
                        <a:pt x="17" y="22"/>
                        <a:pt x="19" y="23"/>
                        <a:pt x="20" y="23"/>
                      </a:cubicBezTo>
                      <a:cubicBezTo>
                        <a:pt x="20" y="24"/>
                        <a:pt x="21" y="25"/>
                        <a:pt x="21" y="26"/>
                      </a:cubicBezTo>
                      <a:cubicBezTo>
                        <a:pt x="21" y="27"/>
                        <a:pt x="20" y="28"/>
                        <a:pt x="19" y="29"/>
                      </a:cubicBezTo>
                      <a:cubicBezTo>
                        <a:pt x="18" y="30"/>
                        <a:pt x="16" y="30"/>
                        <a:pt x="14" y="30"/>
                      </a:cubicBezTo>
                      <a:cubicBezTo>
                        <a:pt x="11" y="30"/>
                        <a:pt x="9" y="30"/>
                        <a:pt x="8" y="28"/>
                      </a:cubicBezTo>
                      <a:cubicBezTo>
                        <a:pt x="8" y="28"/>
                        <a:pt x="7" y="26"/>
                        <a:pt x="7" y="24"/>
                      </a:cubicBezTo>
                      <a:cubicBezTo>
                        <a:pt x="0" y="24"/>
                        <a:pt x="0" y="24"/>
                        <a:pt x="0" y="24"/>
                      </a:cubicBezTo>
                      <a:cubicBezTo>
                        <a:pt x="0" y="27"/>
                        <a:pt x="0" y="29"/>
                        <a:pt x="1" y="30"/>
                      </a:cubicBezTo>
                      <a:cubicBezTo>
                        <a:pt x="2" y="32"/>
                        <a:pt x="4" y="34"/>
                        <a:pt x="6" y="35"/>
                      </a:cubicBezTo>
                      <a:cubicBezTo>
                        <a:pt x="8" y="36"/>
                        <a:pt x="11" y="36"/>
                        <a:pt x="14" y="36"/>
                      </a:cubicBezTo>
                      <a:cubicBezTo>
                        <a:pt x="18" y="36"/>
                        <a:pt x="22" y="35"/>
                        <a:pt x="24" y="33"/>
                      </a:cubicBezTo>
                      <a:cubicBezTo>
                        <a:pt x="27" y="31"/>
                        <a:pt x="28" y="28"/>
                        <a:pt x="28" y="25"/>
                      </a:cubicBezTo>
                      <a:cubicBezTo>
                        <a:pt x="28" y="22"/>
                        <a:pt x="27" y="20"/>
                        <a:pt x="26" y="19"/>
                      </a:cubicBezTo>
                      <a:cubicBezTo>
                        <a:pt x="25" y="18"/>
                        <a:pt x="22" y="16"/>
                        <a:pt x="18" y="14"/>
                      </a:cubicBezTo>
                      <a:cubicBezTo>
                        <a:pt x="15" y="13"/>
                        <a:pt x="13" y="12"/>
                        <a:pt x="13" y="12"/>
                      </a:cubicBezTo>
                      <a:cubicBezTo>
                        <a:pt x="12" y="11"/>
                        <a:pt x="11" y="10"/>
                        <a:pt x="11" y="9"/>
                      </a:cubicBezTo>
                      <a:cubicBezTo>
                        <a:pt x="11" y="8"/>
                        <a:pt x="12" y="7"/>
                        <a:pt x="13" y="6"/>
                      </a:cubicBezTo>
                      <a:cubicBezTo>
                        <a:pt x="14" y="6"/>
                        <a:pt x="15"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2" name="îṩľîďe"/>
                <p:cNvSpPr/>
                <p:nvPr/>
              </p:nvSpPr>
              <p:spPr bwMode="auto">
                <a:xfrm>
                  <a:off x="8374063" y="3521075"/>
                  <a:ext cx="46038" cy="119063"/>
                </a:xfrm>
                <a:custGeom>
                  <a:avLst/>
                  <a:gdLst>
                    <a:gd name="T0" fmla="*/ 0 w 29"/>
                    <a:gd name="T1" fmla="*/ 75 h 75"/>
                    <a:gd name="T2" fmla="*/ 14 w 29"/>
                    <a:gd name="T3" fmla="*/ 75 h 75"/>
                    <a:gd name="T4" fmla="*/ 29 w 29"/>
                    <a:gd name="T5" fmla="*/ 0 h 75"/>
                    <a:gd name="T6" fmla="*/ 14 w 29"/>
                    <a:gd name="T7" fmla="*/ 0 h 75"/>
                    <a:gd name="T8" fmla="*/ 0 w 29"/>
                    <a:gd name="T9" fmla="*/ 75 h 75"/>
                  </a:gdLst>
                  <a:ahLst/>
                  <a:cxnLst>
                    <a:cxn ang="0">
                      <a:pos x="T0" y="T1"/>
                    </a:cxn>
                    <a:cxn ang="0">
                      <a:pos x="T2" y="T3"/>
                    </a:cxn>
                    <a:cxn ang="0">
                      <a:pos x="T4" y="T5"/>
                    </a:cxn>
                    <a:cxn ang="0">
                      <a:pos x="T6" y="T7"/>
                    </a:cxn>
                    <a:cxn ang="0">
                      <a:pos x="T8" y="T9"/>
                    </a:cxn>
                  </a:cxnLst>
                  <a:rect l="0" t="0" r="r" b="b"/>
                  <a:pathLst>
                    <a:path w="29" h="75">
                      <a:moveTo>
                        <a:pt x="0" y="75"/>
                      </a:moveTo>
                      <a:lnTo>
                        <a:pt x="14" y="75"/>
                      </a:lnTo>
                      <a:lnTo>
                        <a:pt x="29" y="0"/>
                      </a:lnTo>
                      <a:lnTo>
                        <a:pt x="14"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3" name="iS1idè"/>
                <p:cNvSpPr/>
                <p:nvPr/>
              </p:nvSpPr>
              <p:spPr bwMode="auto">
                <a:xfrm>
                  <a:off x="8432801" y="3521075"/>
                  <a:ext cx="95250" cy="119063"/>
                </a:xfrm>
                <a:custGeom>
                  <a:avLst/>
                  <a:gdLst>
                    <a:gd name="T0" fmla="*/ 0 w 60"/>
                    <a:gd name="T1" fmla="*/ 12 h 75"/>
                    <a:gd name="T2" fmla="*/ 21 w 60"/>
                    <a:gd name="T3" fmla="*/ 12 h 75"/>
                    <a:gd name="T4" fmla="*/ 8 w 60"/>
                    <a:gd name="T5" fmla="*/ 75 h 75"/>
                    <a:gd name="T6" fmla="*/ 23 w 60"/>
                    <a:gd name="T7" fmla="*/ 75 h 75"/>
                    <a:gd name="T8" fmla="*/ 35 w 60"/>
                    <a:gd name="T9" fmla="*/ 12 h 75"/>
                    <a:gd name="T10" fmla="*/ 58 w 60"/>
                    <a:gd name="T11" fmla="*/ 12 h 75"/>
                    <a:gd name="T12" fmla="*/ 60 w 60"/>
                    <a:gd name="T13" fmla="*/ 0 h 75"/>
                    <a:gd name="T14" fmla="*/ 2 w 60"/>
                    <a:gd name="T15" fmla="*/ 0 h 75"/>
                    <a:gd name="T16" fmla="*/ 0 w 60"/>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5">
                      <a:moveTo>
                        <a:pt x="0" y="12"/>
                      </a:moveTo>
                      <a:lnTo>
                        <a:pt x="21" y="12"/>
                      </a:lnTo>
                      <a:lnTo>
                        <a:pt x="8" y="75"/>
                      </a:lnTo>
                      <a:lnTo>
                        <a:pt x="23" y="75"/>
                      </a:lnTo>
                      <a:lnTo>
                        <a:pt x="35" y="12"/>
                      </a:lnTo>
                      <a:lnTo>
                        <a:pt x="58" y="12"/>
                      </a:lnTo>
                      <a:lnTo>
                        <a:pt x="60" y="0"/>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4" name="iṣḷîḋe"/>
                <p:cNvSpPr/>
                <p:nvPr/>
              </p:nvSpPr>
              <p:spPr bwMode="auto">
                <a:xfrm>
                  <a:off x="8531226" y="3521075"/>
                  <a:ext cx="109538" cy="119063"/>
                </a:xfrm>
                <a:custGeom>
                  <a:avLst/>
                  <a:gdLst>
                    <a:gd name="T0" fmla="*/ 25 w 33"/>
                    <a:gd name="T1" fmla="*/ 0 h 36"/>
                    <a:gd name="T2" fmla="*/ 19 w 33"/>
                    <a:gd name="T3" fmla="*/ 7 h 36"/>
                    <a:gd name="T4" fmla="*/ 16 w 33"/>
                    <a:gd name="T5" fmla="*/ 12 h 36"/>
                    <a:gd name="T6" fmla="*/ 14 w 33"/>
                    <a:gd name="T7" fmla="*/ 15 h 36"/>
                    <a:gd name="T8" fmla="*/ 12 w 33"/>
                    <a:gd name="T9" fmla="*/ 10 h 36"/>
                    <a:gd name="T10" fmla="*/ 8 w 33"/>
                    <a:gd name="T11" fmla="*/ 0 h 36"/>
                    <a:gd name="T12" fmla="*/ 0 w 33"/>
                    <a:gd name="T13" fmla="*/ 0 h 36"/>
                    <a:gd name="T14" fmla="*/ 10 w 33"/>
                    <a:gd name="T15" fmla="*/ 22 h 36"/>
                    <a:gd name="T16" fmla="*/ 7 w 33"/>
                    <a:gd name="T17" fmla="*/ 36 h 36"/>
                    <a:gd name="T18" fmla="*/ 14 w 33"/>
                    <a:gd name="T19" fmla="*/ 36 h 36"/>
                    <a:gd name="T20" fmla="*/ 17 w 33"/>
                    <a:gd name="T21" fmla="*/ 23 h 36"/>
                    <a:gd name="T22" fmla="*/ 33 w 33"/>
                    <a:gd name="T23" fmla="*/ 0 h 36"/>
                    <a:gd name="T24" fmla="*/ 25 w 3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6">
                      <a:moveTo>
                        <a:pt x="25" y="0"/>
                      </a:moveTo>
                      <a:cubicBezTo>
                        <a:pt x="19" y="7"/>
                        <a:pt x="19" y="7"/>
                        <a:pt x="19" y="7"/>
                      </a:cubicBezTo>
                      <a:cubicBezTo>
                        <a:pt x="16" y="12"/>
                        <a:pt x="16" y="12"/>
                        <a:pt x="16" y="12"/>
                      </a:cubicBezTo>
                      <a:cubicBezTo>
                        <a:pt x="15" y="13"/>
                        <a:pt x="15" y="14"/>
                        <a:pt x="14" y="15"/>
                      </a:cubicBezTo>
                      <a:cubicBezTo>
                        <a:pt x="14" y="14"/>
                        <a:pt x="13" y="13"/>
                        <a:pt x="12" y="10"/>
                      </a:cubicBezTo>
                      <a:cubicBezTo>
                        <a:pt x="8" y="0"/>
                        <a:pt x="8" y="0"/>
                        <a:pt x="8" y="0"/>
                      </a:cubicBezTo>
                      <a:cubicBezTo>
                        <a:pt x="0" y="0"/>
                        <a:pt x="0" y="0"/>
                        <a:pt x="0" y="0"/>
                      </a:cubicBezTo>
                      <a:cubicBezTo>
                        <a:pt x="10" y="22"/>
                        <a:pt x="10" y="22"/>
                        <a:pt x="10" y="22"/>
                      </a:cubicBezTo>
                      <a:cubicBezTo>
                        <a:pt x="7" y="36"/>
                        <a:pt x="7" y="36"/>
                        <a:pt x="7" y="36"/>
                      </a:cubicBezTo>
                      <a:cubicBezTo>
                        <a:pt x="14" y="36"/>
                        <a:pt x="14" y="36"/>
                        <a:pt x="14" y="36"/>
                      </a:cubicBezTo>
                      <a:cubicBezTo>
                        <a:pt x="17" y="23"/>
                        <a:pt x="17" y="23"/>
                        <a:pt x="17" y="23"/>
                      </a:cubicBezTo>
                      <a:cubicBezTo>
                        <a:pt x="33" y="0"/>
                        <a:pt x="33" y="0"/>
                        <a:pt x="33" y="0"/>
                      </a:cubicBez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grpSp>
        </p:grpSp>
      </p:grpSp>
      <p:cxnSp>
        <p:nvCxnSpPr>
          <p:cNvPr id="4" name="直线连接符 3"/>
          <p:cNvCxnSpPr/>
          <p:nvPr userDrawn="1"/>
        </p:nvCxnSpPr>
        <p:spPr>
          <a:xfrm>
            <a:off x="0" y="1016000"/>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0" name="图片 109" descr="图片包含 天空, 户外, 建筑物, 日落&#10;&#10;描述已自动生成"/>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0000" b="99500" l="10000" r="98000">
                        <a14:foregroundMark x1="45583" y1="28625" x2="72750" y2="47875"/>
                        <a14:foregroundMark x1="72750" y1="47875" x2="79000" y2="48875"/>
                        <a14:foregroundMark x1="79000" y1="48875" x2="87083" y2="44750"/>
                        <a14:foregroundMark x1="87083" y1="44750" x2="89333" y2="42875"/>
                        <a14:foregroundMark x1="49697" y1="28104" x2="51500" y2="30625"/>
                        <a14:foregroundMark x1="46583" y1="23750" x2="49595" y2="27961"/>
                        <a14:foregroundMark x1="46917" y1="21000" x2="48333" y2="17125"/>
                        <a14:foregroundMark x1="62917" y1="48125" x2="65250" y2="51750"/>
                        <a14:foregroundMark x1="65250" y1="51750" x2="86750" y2="67750"/>
                        <a14:foregroundMark x1="94417" y1="36500" x2="92917" y2="90875"/>
                        <a14:foregroundMark x1="98000" y1="30875" x2="91667" y2="84250"/>
                        <a14:foregroundMark x1="91667" y1="84250" x2="91333" y2="85500"/>
                        <a14:foregroundMark x1="70000" y1="67000" x2="89333" y2="84250"/>
                        <a14:foregroundMark x1="89333" y1="84250" x2="89333" y2="84250"/>
                        <a14:foregroundMark x1="70500" y1="67000" x2="66333" y2="64125"/>
                        <a14:foregroundMark x1="66333" y1="64125" x2="59333" y2="53500"/>
                        <a14:foregroundMark x1="79333" y1="90625" x2="80167" y2="96250"/>
                        <a14:foregroundMark x1="80167" y1="96250" x2="85167" y2="96625"/>
                        <a14:foregroundMark x1="85167" y1="96625" x2="88083" y2="94625"/>
                        <a14:foregroundMark x1="88083" y1="94625" x2="88167" y2="94625"/>
                        <a14:foregroundMark x1="96750" y1="97500" x2="76750" y2="99500"/>
                        <a14:foregroundMark x1="77799" y1="89875" x2="77667" y2="86250"/>
                        <a14:foregroundMark x1="77984" y1="94938" x2="77927" y2="93375"/>
                        <a14:foregroundMark x1="78000" y1="95375" x2="78056" y2="96909"/>
                        <a14:foregroundMark x1="68667" y1="40875" x2="68417" y2="41125"/>
                        <a14:backgroundMark x1="77667" y1="89875" x2="77667" y2="93375"/>
                        <a14:backgroundMark x1="77833" y1="95625" x2="78167" y2="90625"/>
                        <a14:backgroundMark x1="78500" y1="96125" x2="79000" y2="90375"/>
                        <a14:backgroundMark x1="19833" y1="30625" x2="46417" y2="71000"/>
                        <a14:backgroundMark x1="46417" y1="71000" x2="46417" y2="71000"/>
                        <a14:backgroundMark x1="17000" y1="72500" x2="23583" y2="72625"/>
                        <a14:backgroundMark x1="23583" y1="72625" x2="37833" y2="71875"/>
                        <a14:backgroundMark x1="37833" y1="71875" x2="57167" y2="75375"/>
                        <a14:backgroundMark x1="61667" y1="37000" x2="62000" y2="37375"/>
                        <a14:backgroundMark x1="66667" y1="39375" x2="66917" y2="39750"/>
                        <a14:backgroundMark x1="50917" y1="27125" x2="51000" y2="27625"/>
                      </a14:backgroundRemoval>
                    </a14:imgEffect>
                    <a14:imgEffect>
                      <a14:brightnessContrast bright="72000"/>
                    </a14:imgEffect>
                    <a14:imgEffect>
                      <a14:colorTemperature colorTemp="9660"/>
                    </a14:imgEffect>
                    <a14:imgEffect>
                      <a14:saturation sat="111000"/>
                    </a14:imgEffect>
                  </a14:imgLayer>
                </a14:imgProps>
              </a:ext>
              <a:ext uri="{28A0092B-C50C-407E-A947-70E740481C1C}">
                <a14:useLocalDpi xmlns:a14="http://schemas.microsoft.com/office/drawing/2010/main" val="0"/>
              </a:ext>
            </a:extLst>
          </a:blip>
          <a:srcRect l="38743" t="8413"/>
          <a:stretch>
            <a:fillRect/>
          </a:stretch>
        </p:blipFill>
        <p:spPr>
          <a:xfrm flipH="1">
            <a:off x="1" y="60500"/>
            <a:ext cx="718958" cy="955500"/>
          </a:xfrm>
          <a:prstGeom prst="rect">
            <a:avLst/>
          </a:prstGeom>
        </p:spPr>
      </p:pic>
      <p:sp>
        <p:nvSpPr>
          <p:cNvPr id="6" name="图片占位符 5"/>
          <p:cNvSpPr>
            <a:spLocks noGrp="1"/>
          </p:cNvSpPr>
          <p:nvPr>
            <p:ph type="pic" sz="quarter" idx="10"/>
          </p:nvPr>
        </p:nvSpPr>
        <p:spPr>
          <a:xfrm>
            <a:off x="1068050" y="1160468"/>
            <a:ext cx="3417756" cy="2347235"/>
          </a:xfrm>
        </p:spPr>
        <p:txBody>
          <a:bodyPr/>
          <a:lstStyle/>
          <a:p>
            <a:endParaRPr kumimoji="1" lang="zh-CN" altLang="en-US"/>
          </a:p>
        </p:txBody>
      </p:sp>
      <p:sp>
        <p:nvSpPr>
          <p:cNvPr id="114" name="图片占位符 5"/>
          <p:cNvSpPr>
            <a:spLocks noGrp="1"/>
          </p:cNvSpPr>
          <p:nvPr>
            <p:ph type="pic" sz="quarter" idx="11"/>
          </p:nvPr>
        </p:nvSpPr>
        <p:spPr>
          <a:xfrm>
            <a:off x="5123788" y="1160468"/>
            <a:ext cx="3417756" cy="2347235"/>
          </a:xfrm>
        </p:spPr>
        <p:txBody>
          <a:bodyPr/>
          <a:lstStyle/>
          <a:p>
            <a:endParaRPr kumimoji="1" lang="zh-CN" altLang="en-US"/>
          </a:p>
        </p:txBody>
      </p:sp>
      <p:sp>
        <p:nvSpPr>
          <p:cNvPr id="115" name="图片占位符 5"/>
          <p:cNvSpPr>
            <a:spLocks noGrp="1"/>
          </p:cNvSpPr>
          <p:nvPr>
            <p:ph type="pic" sz="quarter" idx="12"/>
          </p:nvPr>
        </p:nvSpPr>
        <p:spPr>
          <a:xfrm>
            <a:off x="607966" y="3890058"/>
            <a:ext cx="3417756" cy="2347235"/>
          </a:xfrm>
        </p:spPr>
        <p:txBody>
          <a:bodyPr/>
          <a:lstStyle/>
          <a:p>
            <a:endParaRPr kumimoji="1" lang="zh-CN" altLang="en-US"/>
          </a:p>
        </p:txBody>
      </p:sp>
      <p:sp>
        <p:nvSpPr>
          <p:cNvPr id="116" name="图片占位符 5"/>
          <p:cNvSpPr>
            <a:spLocks noGrp="1"/>
          </p:cNvSpPr>
          <p:nvPr>
            <p:ph type="pic" sz="quarter" idx="13"/>
          </p:nvPr>
        </p:nvSpPr>
        <p:spPr>
          <a:xfrm>
            <a:off x="4663704" y="3890058"/>
            <a:ext cx="3417756" cy="2347235"/>
          </a:xfrm>
        </p:spPr>
        <p:txBody>
          <a:bodyPr/>
          <a:lstStyle/>
          <a:p>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7349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3113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9004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2865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2093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4107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theme" Target="../theme/theme3.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Lst>
  <p:hf sldNum="0" hdr="0" ftr="0" dt="0"/>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Lst>
  <p:hf sldNum="0" hdr="0" ftr="0" dt="0"/>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页脚占位符 4">
            <a:extLst>
              <a:ext uri="{FF2B5EF4-FFF2-40B4-BE49-F238E27FC236}">
                <a16:creationId xmlns:a16="http://schemas.microsoft.com/office/drawing/2014/main" id="{3C63BDAC-28C9-0E4F-8348-983F72940FD0}"/>
              </a:ext>
            </a:extLst>
          </p:cNvPr>
          <p:cNvSpPr txBox="1"/>
          <p:nvPr userDrawn="1"/>
        </p:nvSpPr>
        <p:spPr>
          <a:xfrm>
            <a:off x="3028950" y="6242011"/>
            <a:ext cx="3086100" cy="365125"/>
          </a:xfrm>
          <a:prstGeom prst="rect">
            <a:avLst/>
          </a:prstGeom>
        </p:spPr>
        <p:txBody>
          <a:bodyPr vert="horz" lIns="68580" tIns="34290" rIns="68580" bIns="3429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00"/>
          </a:p>
        </p:txBody>
      </p:sp>
    </p:spTree>
    <p:extLst>
      <p:ext uri="{BB962C8B-B14F-4D97-AF65-F5344CB8AC3E}">
        <p14:creationId xmlns:p14="http://schemas.microsoft.com/office/powerpoint/2010/main" val="298897989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53" r:id="rId16"/>
    <p:sldLayoutId id="2147483655" r:id="rId17"/>
    <p:sldLayoutId id="2147483656" r:id="rId18"/>
    <p:sldLayoutId id="2147483657" r:id="rId19"/>
    <p:sldLayoutId id="2147483658" r:id="rId20"/>
    <p:sldLayoutId id="2147483659" r:id="rId21"/>
    <p:sldLayoutId id="2147483660" r:id="rId22"/>
    <p:sldLayoutId id="2147483661"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34876" y="1343990"/>
            <a:ext cx="5643902" cy="2076407"/>
          </a:xfrm>
        </p:spPr>
        <p:txBody>
          <a:bodyPr>
            <a:noAutofit/>
          </a:bodyPr>
          <a:lstStyle/>
          <a:p>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Technological Forecasting Based on Spectral Clustering for Word Frequency Time Series</a:t>
            </a:r>
            <a:endParaRPr lang="zh-CN" altLang="en-US" sz="2800" dirty="0">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3EAC2C21-CA3A-2C49-9359-C452444D19EE}"/>
              </a:ext>
            </a:extLst>
          </p:cNvPr>
          <p:cNvSpPr/>
          <p:nvPr/>
        </p:nvSpPr>
        <p:spPr>
          <a:xfrm>
            <a:off x="166524" y="342767"/>
            <a:ext cx="1800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45276B51-6262-0B46-9D54-F3CEBE86DB3C}"/>
              </a:ext>
            </a:extLst>
          </p:cNvPr>
          <p:cNvSpPr txBox="1"/>
          <p:nvPr/>
        </p:nvSpPr>
        <p:spPr>
          <a:xfrm>
            <a:off x="-9939" y="72135"/>
            <a:ext cx="5947587" cy="738664"/>
          </a:xfrm>
          <a:prstGeom prst="rect">
            <a:avLst/>
          </a:prstGeom>
          <a:noFill/>
        </p:spPr>
        <p:txBody>
          <a:bodyPr wrap="square" rtlCol="0">
            <a:spAutoFit/>
          </a:bodyPr>
          <a:lstStyle/>
          <a:p>
            <a:r>
              <a:rPr lang="en-US" altLang="zh-CN" sz="1400" dirty="0">
                <a:solidFill>
                  <a:schemeClr val="tx2"/>
                </a:solidFill>
                <a:latin typeface="Arial" panose="020B0604020202020204" pitchFamily="34" charset="0"/>
                <a:cs typeface="Arial" panose="020B0604020202020204" pitchFamily="34" charset="0"/>
              </a:rPr>
              <a:t>Joint Workshop of the 5th Extraction and Evaluation of Knowledge Entities from Scientific Documents (EEKE2024) and the 4th AI + Informetrics (ALL2024)</a:t>
            </a:r>
            <a:endParaRPr lang="zh-CN" altLang="en-US" sz="1400" dirty="0">
              <a:solidFill>
                <a:schemeClr val="tx2"/>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34E86661-220F-B444-A2E6-859E198B15C4}"/>
              </a:ext>
            </a:extLst>
          </p:cNvPr>
          <p:cNvSpPr txBox="1"/>
          <p:nvPr/>
        </p:nvSpPr>
        <p:spPr>
          <a:xfrm>
            <a:off x="259022" y="3798068"/>
            <a:ext cx="5643901" cy="2110321"/>
          </a:xfrm>
          <a:prstGeom prst="rect">
            <a:avLst/>
          </a:prstGeom>
          <a:noFill/>
        </p:spPr>
        <p:txBody>
          <a:bodyPr wrap="square">
            <a:spAutoFit/>
          </a:bodyPr>
          <a:lstStyle/>
          <a:p>
            <a:pPr>
              <a:lnSpc>
                <a:spcPct val="110000"/>
              </a:lnSpc>
            </a:pPr>
            <a:r>
              <a:rPr lang="en-US" altLang="zh-CN" sz="1800" dirty="0">
                <a:solidFill>
                  <a:srgbClr val="7F7F7F"/>
                </a:solidFill>
                <a:effectLst/>
                <a:latin typeface="Libertinus Serif"/>
                <a:ea typeface="Times New Roman" panose="02020603050405020304" pitchFamily="18" charset="0"/>
                <a:cs typeface="Times New Roman" panose="02020603050405020304" pitchFamily="18" charset="0"/>
              </a:rPr>
              <a:t>Han </a:t>
            </a:r>
            <a:r>
              <a:rPr lang="en-US" altLang="zh-CN" sz="1800" dirty="0">
                <a:solidFill>
                  <a:srgbClr val="000000"/>
                </a:solidFill>
                <a:effectLst/>
                <a:latin typeface="Libertinus Serif"/>
                <a:ea typeface="Times New Roman" panose="02020603050405020304" pitchFamily="18" charset="0"/>
                <a:cs typeface="Times New Roman" panose="02020603050405020304" pitchFamily="18" charset="0"/>
              </a:rPr>
              <a:t>Huang</a:t>
            </a:r>
            <a:r>
              <a:rPr lang="en-US" altLang="zh-CN" sz="1800" i="1" baseline="30000" dirty="0">
                <a:solidFill>
                  <a:srgbClr val="000000"/>
                </a:solidFill>
                <a:effectLst/>
                <a:latin typeface="Libertinus Serif"/>
                <a:ea typeface="Times New Roman" panose="02020603050405020304" pitchFamily="18" charset="0"/>
                <a:cs typeface="Times New Roman" panose="02020603050405020304" pitchFamily="18" charset="0"/>
              </a:rPr>
              <a:t>1</a:t>
            </a:r>
            <a:r>
              <a:rPr lang="en-US" altLang="zh-CN" sz="1800" dirty="0">
                <a:solidFill>
                  <a:srgbClr val="7F7F7F"/>
                </a:solidFill>
                <a:effectLst/>
                <a:latin typeface="Libertinus Serif"/>
                <a:ea typeface="Times New Roman" panose="02020603050405020304" pitchFamily="18" charset="0"/>
                <a:cs typeface="Times New Roman" panose="02020603050405020304" pitchFamily="18" charset="0"/>
              </a:rPr>
              <a:t>, Xiaoguang </a:t>
            </a:r>
            <a:r>
              <a:rPr lang="en-US" altLang="zh-CN" sz="1800" dirty="0">
                <a:solidFill>
                  <a:srgbClr val="000000"/>
                </a:solidFill>
                <a:effectLst/>
                <a:latin typeface="Libertinus Serif"/>
                <a:ea typeface="Times New Roman" panose="02020603050405020304" pitchFamily="18" charset="0"/>
                <a:cs typeface="Times New Roman" panose="02020603050405020304" pitchFamily="18" charset="0"/>
              </a:rPr>
              <a:t>Wang</a:t>
            </a:r>
            <a:r>
              <a:rPr lang="en-US" altLang="zh-CN" sz="1800" i="1" baseline="30000" dirty="0">
                <a:solidFill>
                  <a:srgbClr val="000000"/>
                </a:solidFill>
                <a:effectLst/>
                <a:latin typeface="Libertinus Serif"/>
                <a:ea typeface="Times New Roman" panose="02020603050405020304" pitchFamily="18" charset="0"/>
                <a:cs typeface="Times New Roman" panose="02020603050405020304" pitchFamily="18" charset="0"/>
              </a:rPr>
              <a:t>2,3</a:t>
            </a:r>
            <a:r>
              <a:rPr lang="en-US" altLang="zh-CN" sz="1800" dirty="0">
                <a:solidFill>
                  <a:srgbClr val="7F7F7F"/>
                </a:solidFill>
                <a:effectLst/>
                <a:latin typeface="Libertinus Serif"/>
                <a:ea typeface="Times New Roman" panose="02020603050405020304" pitchFamily="18" charset="0"/>
                <a:cs typeface="Times New Roman" panose="02020603050405020304" pitchFamily="18" charset="0"/>
              </a:rPr>
              <a:t> </a:t>
            </a:r>
            <a:r>
              <a:rPr lang="en-US" altLang="zh-CN" sz="1800" dirty="0">
                <a:solidFill>
                  <a:srgbClr val="000000"/>
                </a:solidFill>
                <a:effectLst/>
                <a:latin typeface="Libertinus Serif"/>
                <a:ea typeface="Times New Roman" panose="02020603050405020304" pitchFamily="18" charset="0"/>
                <a:cs typeface="Times New Roman" panose="02020603050405020304" pitchFamily="18" charset="0"/>
              </a:rPr>
              <a:t>and </a:t>
            </a:r>
            <a:r>
              <a:rPr lang="en-US" altLang="zh-CN" sz="1800" dirty="0">
                <a:solidFill>
                  <a:srgbClr val="7F7F7F"/>
                </a:solidFill>
                <a:effectLst/>
                <a:latin typeface="Libertinus Serif"/>
                <a:ea typeface="Times New Roman" panose="02020603050405020304" pitchFamily="18" charset="0"/>
                <a:cs typeface="Times New Roman" panose="02020603050405020304" pitchFamily="18" charset="0"/>
              </a:rPr>
              <a:t>Hongyu </a:t>
            </a:r>
            <a:r>
              <a:rPr lang="en-US" altLang="zh-CN" sz="1800" dirty="0">
                <a:solidFill>
                  <a:srgbClr val="000000"/>
                </a:solidFill>
                <a:effectLst/>
                <a:latin typeface="Libertinus Serif"/>
                <a:ea typeface="Times New Roman" panose="02020603050405020304" pitchFamily="18" charset="0"/>
                <a:cs typeface="Times New Roman" panose="02020603050405020304" pitchFamily="18" charset="0"/>
              </a:rPr>
              <a:t>Wang</a:t>
            </a:r>
            <a:r>
              <a:rPr lang="en-US" altLang="zh-CN" sz="1800" i="1" baseline="30000" dirty="0">
                <a:solidFill>
                  <a:srgbClr val="000000"/>
                </a:solidFill>
                <a:effectLst/>
                <a:latin typeface="Libertinus Serif"/>
                <a:ea typeface="Times New Roman" panose="02020603050405020304" pitchFamily="18" charset="0"/>
                <a:cs typeface="Times New Roman" panose="02020603050405020304" pitchFamily="18" charset="0"/>
              </a:rPr>
              <a:t>1,</a:t>
            </a:r>
            <a:r>
              <a:rPr lang="en-US" altLang="zh-CN" sz="1800" baseline="30000" dirty="0">
                <a:solidFill>
                  <a:srgbClr val="000000"/>
                </a:solidFill>
                <a:effectLst/>
                <a:latin typeface="Libertinus Serif"/>
                <a:ea typeface="Times New Roman" panose="02020603050405020304" pitchFamily="18" charset="0"/>
                <a:cs typeface="Times New Roman" panose="02020603050405020304" pitchFamily="18" charset="0"/>
              </a:rPr>
              <a:t>*</a:t>
            </a:r>
            <a:endParaRPr lang="zh-CN" altLang="zh-CN" sz="1800" dirty="0">
              <a:solidFill>
                <a:srgbClr val="7F7F7F"/>
              </a:solidFill>
              <a:effectLst/>
              <a:latin typeface="Libertinus Serif"/>
              <a:ea typeface="Times New Roman" panose="02020603050405020304" pitchFamily="18" charset="0"/>
              <a:cs typeface="Times New Roman" panose="02020603050405020304" pitchFamily="18" charset="0"/>
            </a:endParaRPr>
          </a:p>
          <a:p>
            <a:pPr>
              <a:spcAft>
                <a:spcPts val="200"/>
              </a:spcAft>
            </a:pPr>
            <a:r>
              <a:rPr lang="en-US" altLang="zh-CN" sz="1800" i="1" baseline="30000" dirty="0">
                <a:effectLst/>
                <a:latin typeface="Libertinus Serif"/>
                <a:ea typeface="Times New Roman" panose="02020603050405020304" pitchFamily="18" charset="0"/>
                <a:cs typeface="Times New Roman" panose="02020603050405020304" pitchFamily="18" charset="0"/>
              </a:rPr>
              <a:t>1</a:t>
            </a:r>
            <a:r>
              <a:rPr lang="en-US" altLang="zh-CN" sz="1800" i="1" dirty="0">
                <a:effectLst/>
                <a:latin typeface="Libertinus Serif"/>
                <a:ea typeface="Times New Roman" panose="02020603050405020304" pitchFamily="18" charset="0"/>
                <a:cs typeface="Times New Roman" panose="02020603050405020304" pitchFamily="18" charset="0"/>
              </a:rPr>
              <a:t> School of Management, Wuhan University of Technology, Wuhan, China, 430070</a:t>
            </a:r>
            <a:endParaRPr lang="zh-CN" altLang="zh-CN" sz="1800" i="1" dirty="0">
              <a:effectLst/>
              <a:latin typeface="Libertinus Serif"/>
              <a:ea typeface="Times New Roman" panose="02020603050405020304" pitchFamily="18" charset="0"/>
              <a:cs typeface="Times New Roman" panose="02020603050405020304" pitchFamily="18" charset="0"/>
            </a:endParaRPr>
          </a:p>
          <a:p>
            <a:pPr>
              <a:spcAft>
                <a:spcPts val="200"/>
              </a:spcAft>
            </a:pPr>
            <a:r>
              <a:rPr lang="en-US" altLang="zh-CN" sz="1800" i="1" baseline="30000" dirty="0">
                <a:effectLst/>
                <a:latin typeface="Libertinus Serif"/>
                <a:ea typeface="Times New Roman" panose="02020603050405020304" pitchFamily="18" charset="0"/>
                <a:cs typeface="Times New Roman" panose="02020603050405020304" pitchFamily="18" charset="0"/>
              </a:rPr>
              <a:t>2</a:t>
            </a:r>
            <a:r>
              <a:rPr lang="en-US" altLang="zh-CN" sz="1800" i="1" dirty="0">
                <a:effectLst/>
                <a:latin typeface="Libertinus Serif"/>
                <a:ea typeface="Times New Roman" panose="02020603050405020304" pitchFamily="18" charset="0"/>
                <a:cs typeface="Times New Roman" panose="02020603050405020304" pitchFamily="18" charset="0"/>
              </a:rPr>
              <a:t> School of Information Management, Wuhan University, Wuhan, China, 430072</a:t>
            </a:r>
            <a:endParaRPr lang="zh-CN" altLang="zh-CN" sz="1800" i="1" dirty="0">
              <a:effectLst/>
              <a:latin typeface="Libertinus Serif"/>
              <a:ea typeface="Times New Roman" panose="02020603050405020304" pitchFamily="18" charset="0"/>
              <a:cs typeface="Times New Roman" panose="02020603050405020304" pitchFamily="18" charset="0"/>
            </a:endParaRPr>
          </a:p>
          <a:p>
            <a:pPr>
              <a:spcAft>
                <a:spcPts val="200"/>
              </a:spcAft>
            </a:pPr>
            <a:r>
              <a:rPr lang="en-US" altLang="zh-CN" sz="1800" i="1" baseline="30000" dirty="0">
                <a:effectLst/>
                <a:latin typeface="Libertinus Serif"/>
                <a:ea typeface="Times New Roman" panose="02020603050405020304" pitchFamily="18" charset="0"/>
                <a:cs typeface="Times New Roman" panose="02020603050405020304" pitchFamily="18" charset="0"/>
              </a:rPr>
              <a:t>3</a:t>
            </a:r>
            <a:r>
              <a:rPr lang="en-US" altLang="zh-CN" sz="1800" i="1" dirty="0">
                <a:effectLst/>
                <a:latin typeface="Libertinus Serif"/>
                <a:ea typeface="Times New Roman" panose="02020603050405020304" pitchFamily="18" charset="0"/>
                <a:cs typeface="Times New Roman" panose="02020603050405020304" pitchFamily="18" charset="0"/>
              </a:rPr>
              <a:t> Institute of Big Data, Wuhan University, Wuhan, China, 430072</a:t>
            </a:r>
            <a:endParaRPr lang="zh-CN" altLang="zh-CN" sz="1800" i="1" dirty="0">
              <a:effectLst/>
              <a:latin typeface="Libertinus Serif"/>
              <a:ea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2A99B4EF-E83E-1143-8058-5FA4E1D2B6B9}"/>
              </a:ext>
            </a:extLst>
          </p:cNvPr>
          <p:cNvSpPr/>
          <p:nvPr/>
        </p:nvSpPr>
        <p:spPr>
          <a:xfrm>
            <a:off x="534876" y="6215063"/>
            <a:ext cx="1431648"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6" name="图片占位符 7" descr="图片包含 天空, 户外, 建筑物, 日落&#10;&#10;描述已自动生成">
            <a:extLst>
              <a:ext uri="{FF2B5EF4-FFF2-40B4-BE49-F238E27FC236}">
                <a16:creationId xmlns:a16="http://schemas.microsoft.com/office/drawing/2014/main" id="{D0B9AC11-77DF-7F44-9E35-7F59E5200327}"/>
              </a:ext>
            </a:extLst>
          </p:cNvPr>
          <p:cNvPicPr>
            <a:picLocks noChangeAspect="1"/>
          </p:cNvPicPr>
          <p:nvPr/>
        </p:nvPicPr>
        <p:blipFill rotWithShape="1">
          <a:blip r:embed="rId3">
            <a:extLst>
              <a:ext uri="{28A0092B-C50C-407E-A947-70E740481C1C}">
                <a14:useLocalDpi xmlns:a14="http://schemas.microsoft.com/office/drawing/2010/main" val="0"/>
              </a:ext>
            </a:extLst>
          </a:blip>
          <a:srcRect l="35062" r="35062"/>
          <a:stretch>
            <a:fillRect/>
          </a:stretch>
        </p:blipFill>
        <p:spPr>
          <a:xfrm>
            <a:off x="5937648" y="-8603"/>
            <a:ext cx="3072872" cy="6858000"/>
          </a:xfrm>
          <a:custGeom>
            <a:avLst/>
            <a:gdLst>
              <a:gd name="connsiteX0" fmla="*/ 533952 w 4167120"/>
              <a:gd name="connsiteY0" fmla="*/ 0 h 6858000"/>
              <a:gd name="connsiteX1" fmla="*/ 4167120 w 4167120"/>
              <a:gd name="connsiteY1" fmla="*/ 0 h 6858000"/>
              <a:gd name="connsiteX2" fmla="*/ 4167120 w 4167120"/>
              <a:gd name="connsiteY2" fmla="*/ 6858000 h 6858000"/>
              <a:gd name="connsiteX3" fmla="*/ 427599 w 4167120"/>
              <a:gd name="connsiteY3" fmla="*/ 6858000 h 6858000"/>
              <a:gd name="connsiteX4" fmla="*/ 322189 w 4167120"/>
              <a:gd name="connsiteY4" fmla="*/ 6466939 h 6858000"/>
              <a:gd name="connsiteX5" fmla="*/ 0 w 4167120"/>
              <a:gd name="connsiteY5" fmla="*/ 3599121 h 6858000"/>
              <a:gd name="connsiteX6" fmla="*/ 455902 w 4167120"/>
              <a:gd name="connsiteY6" fmla="*/ 23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120" h="6858000">
                <a:moveTo>
                  <a:pt x="533952" y="0"/>
                </a:moveTo>
                <a:lnTo>
                  <a:pt x="4167120" y="0"/>
                </a:lnTo>
                <a:lnTo>
                  <a:pt x="4167120" y="6858000"/>
                </a:lnTo>
                <a:lnTo>
                  <a:pt x="427599" y="6858000"/>
                </a:lnTo>
                <a:lnTo>
                  <a:pt x="322189" y="6466939"/>
                </a:lnTo>
                <a:cubicBezTo>
                  <a:pt x="116715" y="5614442"/>
                  <a:pt x="0" y="4637502"/>
                  <a:pt x="0" y="3599121"/>
                </a:cubicBezTo>
                <a:cubicBezTo>
                  <a:pt x="0" y="2353065"/>
                  <a:pt x="168069" y="1195481"/>
                  <a:pt x="455902" y="235243"/>
                </a:cubicBez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0536D720-2DFB-DD40-AFCA-2D3F2E48E628}"/>
                  </a:ext>
                </a:extLst>
              </p:cNvPr>
              <p:cNvSpPr txBox="1"/>
              <p:nvPr/>
            </p:nvSpPr>
            <p:spPr>
              <a:xfrm>
                <a:off x="530161" y="1260007"/>
                <a:ext cx="8249734" cy="5527475"/>
              </a:xfrm>
              <a:prstGeom prst="rect">
                <a:avLst/>
              </a:prstGeom>
              <a:noFill/>
            </p:spPr>
            <p:txBody>
              <a:bodyPr wrap="square">
                <a:spAutoFit/>
              </a:bodyPr>
              <a:lstStyle/>
              <a:p>
                <a:pPr indent="342884" algn="just">
                  <a:lnSpc>
                    <a:spcPct val="150000"/>
                  </a:lnSpc>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According to the graph representation of the symmetric normalized Laplacian matrix determined above, this study adopt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N-Cut partition criterion</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whose objective function is shown in formula (4).</a:t>
                </a:r>
                <a:r>
                  <a:rPr lang="zh-CN" altLang="zh-CN" sz="1600" dirty="0">
                    <a:effectLst/>
                    <a:latin typeface="Microsoft YaHei" panose="020B0503020204020204" pitchFamily="34" charset="-122"/>
                    <a:ea typeface="Microsoft YaHei" panose="020B0503020204020204" pitchFamily="34" charset="-122"/>
                  </a:rPr>
                  <a:t> </a:t>
                </a:r>
                <a:endParaRPr lang="en-US" altLang="zh-CN" sz="1600" i="1" kern="100" dirty="0">
                  <a:latin typeface="Microsoft YaHei" panose="020B0503020204020204" pitchFamily="34" charset="-122"/>
                  <a:ea typeface="Microsoft YaHei" panose="020B0503020204020204" pitchFamily="34" charset="-122"/>
                  <a:cs typeface="Times New Roman (正文 CS 字体)"/>
                </a:endParaRPr>
              </a:p>
              <a:p>
                <a:pPr indent="342884" algn="ctr">
                  <a:lnSpc>
                    <a:spcPct val="150000"/>
                  </a:lnSpc>
                </a:pPr>
                <a14:m>
                  <m:oMath xmlns:m="http://schemas.openxmlformats.org/officeDocument/2006/math">
                    <m:r>
                      <a:rPr lang="en-US" altLang="zh-CN" sz="1600" i="1" kern="100">
                        <a:latin typeface="Cambria Math" panose="02040503050406030204" pitchFamily="18" charset="0"/>
                        <a:ea typeface="宋体" panose="02010600030101010101" pitchFamily="2" charset="-122"/>
                        <a:cs typeface="Times New Roman (正文 CS 字体)"/>
                      </a:rPr>
                      <m:t>𝑁𝐶𝑢𝑡</m:t>
                    </m:r>
                    <m:d>
                      <m:dPr>
                        <m:ctrlPr>
                          <a:rPr lang="zh-CN" altLang="zh-CN" sz="1600" i="1" kern="100">
                            <a:latin typeface="Cambria Math" panose="02040503050406030204" pitchFamily="18" charset="0"/>
                            <a:ea typeface="Cambria Math" panose="02040503050406030204" pitchFamily="18" charset="0"/>
                            <a:cs typeface="Times New Roman (正文 CS 字体)"/>
                          </a:rPr>
                        </m:ctrlPr>
                      </m:dPr>
                      <m:e>
                        <m:sSub>
                          <m:sSubPr>
                            <m:ctrlPr>
                              <a:rPr lang="zh-CN" altLang="zh-CN" sz="1600" i="1" kern="100">
                                <a:latin typeface="Cambria Math" panose="02040503050406030204" pitchFamily="18" charset="0"/>
                                <a:ea typeface="Cambria Math" panose="02040503050406030204" pitchFamily="18" charset="0"/>
                                <a:cs typeface="Times New Roman (正文 CS 字体)"/>
                              </a:rPr>
                            </m:ctrlPr>
                          </m:sSubPr>
                          <m:e>
                            <m:r>
                              <a:rPr lang="en-US" altLang="zh-CN" sz="1600" i="1" kern="100">
                                <a:latin typeface="Cambria Math" panose="02040503050406030204" pitchFamily="18" charset="0"/>
                                <a:ea typeface="宋体" panose="02010600030101010101" pitchFamily="2" charset="-122"/>
                                <a:cs typeface="Times New Roman (正文 CS 字体)"/>
                              </a:rPr>
                              <m:t>𝐴</m:t>
                            </m:r>
                          </m:e>
                          <m:sub>
                            <m:r>
                              <a:rPr lang="en-US" altLang="zh-CN" sz="1600" i="1" kern="100">
                                <a:latin typeface="Cambria Math" panose="02040503050406030204" pitchFamily="18" charset="0"/>
                                <a:ea typeface="宋体" panose="02010600030101010101" pitchFamily="2" charset="-122"/>
                                <a:cs typeface="Times New Roman (正文 CS 字体)"/>
                              </a:rPr>
                              <m:t>1</m:t>
                            </m:r>
                          </m:sub>
                        </m:sSub>
                        <m:r>
                          <a:rPr lang="en-US" altLang="zh-CN" sz="1600" i="1" kern="100">
                            <a:latin typeface="Cambria Math" panose="02040503050406030204" pitchFamily="18" charset="0"/>
                            <a:ea typeface="宋体" panose="02010600030101010101" pitchFamily="2" charset="-122"/>
                            <a:cs typeface="Times New Roman (正文 CS 字体)"/>
                          </a:rPr>
                          <m:t>,…,</m:t>
                        </m:r>
                        <m:sSub>
                          <m:sSubPr>
                            <m:ctrlPr>
                              <a:rPr lang="zh-CN" altLang="zh-CN" sz="1600" i="1" kern="100">
                                <a:latin typeface="Cambria Math" panose="02040503050406030204" pitchFamily="18" charset="0"/>
                                <a:ea typeface="Cambria Math" panose="02040503050406030204" pitchFamily="18" charset="0"/>
                                <a:cs typeface="Times New Roman (正文 CS 字体)"/>
                              </a:rPr>
                            </m:ctrlPr>
                          </m:sSubPr>
                          <m:e>
                            <m:r>
                              <a:rPr lang="en-US" altLang="zh-CN" sz="1600" i="1" kern="100">
                                <a:latin typeface="Cambria Math" panose="02040503050406030204" pitchFamily="18" charset="0"/>
                                <a:ea typeface="宋体" panose="02010600030101010101" pitchFamily="2" charset="-122"/>
                                <a:cs typeface="Times New Roman (正文 CS 字体)"/>
                              </a:rPr>
                              <m:t>𝐴</m:t>
                            </m:r>
                          </m:e>
                          <m:sub>
                            <m:r>
                              <a:rPr lang="en-US" altLang="zh-CN" sz="1600" i="1" kern="100">
                                <a:latin typeface="Cambria Math" panose="02040503050406030204" pitchFamily="18" charset="0"/>
                                <a:ea typeface="宋体" panose="02010600030101010101" pitchFamily="2" charset="-122"/>
                                <a:cs typeface="Times New Roman (正文 CS 字体)"/>
                              </a:rPr>
                              <m:t>𝑘</m:t>
                            </m:r>
                          </m:sub>
                        </m:sSub>
                      </m:e>
                    </m:d>
                    <m:r>
                      <a:rPr lang="en-US" altLang="zh-CN" sz="1600" i="1" kern="100">
                        <a:latin typeface="Cambria Math" panose="02040503050406030204" pitchFamily="18" charset="0"/>
                        <a:ea typeface="宋体" panose="02010600030101010101" pitchFamily="2" charset="-122"/>
                        <a:cs typeface="Times New Roman (正文 CS 字体)"/>
                      </a:rPr>
                      <m:t>=</m:t>
                    </m:r>
                    <m:nary>
                      <m:naryPr>
                        <m:chr m:val="∑"/>
                        <m:limLoc m:val="undOvr"/>
                        <m:ctrlPr>
                          <a:rPr lang="zh-CN" altLang="zh-CN" sz="1600" i="1" kern="100">
                            <a:latin typeface="Cambria Math" panose="02040503050406030204" pitchFamily="18" charset="0"/>
                            <a:ea typeface="Cambria Math" panose="02040503050406030204" pitchFamily="18" charset="0"/>
                            <a:cs typeface="Times New Roman (正文 CS 字体)"/>
                          </a:rPr>
                        </m:ctrlPr>
                      </m:naryPr>
                      <m:sub>
                        <m:r>
                          <a:rPr lang="en-US" altLang="zh-CN" sz="1600" i="1" kern="100">
                            <a:latin typeface="Cambria Math" panose="02040503050406030204" pitchFamily="18" charset="0"/>
                            <a:ea typeface="宋体" panose="02010600030101010101" pitchFamily="2" charset="-122"/>
                            <a:cs typeface="Times New Roman (正文 CS 字体)"/>
                          </a:rPr>
                          <m:t>𝑖</m:t>
                        </m:r>
                        <m:r>
                          <a:rPr lang="en-US" altLang="zh-CN" sz="1600" i="1" kern="100">
                            <a:latin typeface="Cambria Math" panose="02040503050406030204" pitchFamily="18" charset="0"/>
                            <a:ea typeface="宋体" panose="02010600030101010101" pitchFamily="2" charset="-122"/>
                            <a:cs typeface="Times New Roman (正文 CS 字体)"/>
                          </a:rPr>
                          <m:t>=1</m:t>
                        </m:r>
                      </m:sub>
                      <m:sup>
                        <m:r>
                          <a:rPr lang="en-US" altLang="zh-CN" sz="1600" i="1" kern="100">
                            <a:latin typeface="Cambria Math" panose="02040503050406030204" pitchFamily="18" charset="0"/>
                            <a:ea typeface="宋体" panose="02010600030101010101" pitchFamily="2" charset="-122"/>
                            <a:cs typeface="Times New Roman (正文 CS 字体)"/>
                          </a:rPr>
                          <m:t>𝑘</m:t>
                        </m:r>
                      </m:sup>
                      <m:e>
                        <m:f>
                          <m:fPr>
                            <m:ctrlPr>
                              <a:rPr lang="zh-CN" altLang="zh-CN" sz="1600" i="1" kern="100">
                                <a:latin typeface="Cambria Math" panose="02040503050406030204" pitchFamily="18" charset="0"/>
                                <a:ea typeface="Cambria Math" panose="02040503050406030204" pitchFamily="18" charset="0"/>
                                <a:cs typeface="Times New Roman (正文 CS 字体)"/>
                              </a:rPr>
                            </m:ctrlPr>
                          </m:fPr>
                          <m:num>
                            <m:f>
                              <m:fPr>
                                <m:ctrlPr>
                                  <a:rPr lang="zh-CN" altLang="zh-CN" sz="1600" i="1" kern="100">
                                    <a:latin typeface="Cambria Math" panose="02040503050406030204" pitchFamily="18" charset="0"/>
                                    <a:ea typeface="Cambria Math" panose="02040503050406030204" pitchFamily="18" charset="0"/>
                                    <a:cs typeface="Times New Roman (正文 CS 字体)"/>
                                  </a:rPr>
                                </m:ctrlPr>
                              </m:fPr>
                              <m:num>
                                <m:r>
                                  <a:rPr lang="en-US" altLang="zh-CN" sz="1600" i="1" kern="100">
                                    <a:latin typeface="Cambria Math" panose="02040503050406030204" pitchFamily="18" charset="0"/>
                                    <a:ea typeface="宋体" panose="02010600030101010101" pitchFamily="2" charset="-122"/>
                                    <a:cs typeface="Times New Roman (正文 CS 字体)"/>
                                  </a:rPr>
                                  <m:t>1</m:t>
                                </m:r>
                              </m:num>
                              <m:den>
                                <m:r>
                                  <a:rPr lang="en-US" altLang="zh-CN" sz="1600" i="1" kern="100">
                                    <a:latin typeface="Cambria Math" panose="02040503050406030204" pitchFamily="18" charset="0"/>
                                    <a:ea typeface="宋体" panose="02010600030101010101" pitchFamily="2" charset="-122"/>
                                    <a:cs typeface="Times New Roman (正文 CS 字体)"/>
                                  </a:rPr>
                                  <m:t>2</m:t>
                                </m:r>
                              </m:den>
                            </m:f>
                            <m:nary>
                              <m:naryPr>
                                <m:chr m:val="∑"/>
                                <m:limLoc m:val="subSup"/>
                                <m:ctrlPr>
                                  <a:rPr lang="zh-CN" altLang="zh-CN" sz="1600" i="1" kern="100">
                                    <a:latin typeface="Cambria Math" panose="02040503050406030204" pitchFamily="18" charset="0"/>
                                    <a:ea typeface="Cambria Math" panose="02040503050406030204" pitchFamily="18" charset="0"/>
                                    <a:cs typeface="Times New Roman (正文 CS 字体)"/>
                                  </a:rPr>
                                </m:ctrlPr>
                              </m:naryPr>
                              <m:sub>
                                <m:r>
                                  <a:rPr lang="en-US" altLang="zh-CN" sz="1600" i="1" kern="100">
                                    <a:latin typeface="Cambria Math" panose="02040503050406030204" pitchFamily="18" charset="0"/>
                                    <a:ea typeface="宋体" panose="02010600030101010101" pitchFamily="2" charset="-122"/>
                                    <a:cs typeface="Times New Roman (正文 CS 字体)"/>
                                  </a:rPr>
                                  <m:t>𝑖</m:t>
                                </m:r>
                                <m:r>
                                  <a:rPr lang="en-US" altLang="zh-CN" sz="1600" i="1" kern="100">
                                    <a:latin typeface="Cambria Math" panose="02040503050406030204" pitchFamily="18" charset="0"/>
                                    <a:ea typeface="宋体" panose="02010600030101010101" pitchFamily="2" charset="-122"/>
                                    <a:cs typeface="Times New Roman (正文 CS 字体)"/>
                                  </a:rPr>
                                  <m:t>=1</m:t>
                                </m:r>
                              </m:sub>
                              <m:sup>
                                <m:r>
                                  <a:rPr lang="en-US" altLang="zh-CN" sz="1600" i="1" kern="100">
                                    <a:latin typeface="Cambria Math" panose="02040503050406030204" pitchFamily="18" charset="0"/>
                                    <a:ea typeface="宋体" panose="02010600030101010101" pitchFamily="2" charset="-122"/>
                                    <a:cs typeface="Times New Roman (正文 CS 字体)"/>
                                  </a:rPr>
                                  <m:t>𝑘</m:t>
                                </m:r>
                              </m:sup>
                              <m:e>
                                <m:r>
                                  <a:rPr lang="en-US" altLang="zh-CN" sz="1600" i="1" kern="100">
                                    <a:latin typeface="Cambria Math" panose="02040503050406030204" pitchFamily="18" charset="0"/>
                                    <a:ea typeface="宋体" panose="02010600030101010101" pitchFamily="2" charset="-122"/>
                                    <a:cs typeface="Times New Roman (正文 CS 字体)"/>
                                  </a:rPr>
                                  <m:t>𝑊</m:t>
                                </m:r>
                                <m:r>
                                  <a:rPr lang="en-US" altLang="zh-CN" sz="1600" i="1" kern="100">
                                    <a:latin typeface="Cambria Math" panose="02040503050406030204" pitchFamily="18" charset="0"/>
                                    <a:ea typeface="宋体" panose="02010600030101010101" pitchFamily="2" charset="-122"/>
                                    <a:cs typeface="Times New Roman (正文 CS 字体)"/>
                                  </a:rPr>
                                  <m:t>(</m:t>
                                </m:r>
                                <m:sSub>
                                  <m:sSubPr>
                                    <m:ctrlPr>
                                      <a:rPr lang="zh-CN" altLang="zh-CN" sz="1600" i="1" kern="100">
                                        <a:latin typeface="Cambria Math" panose="02040503050406030204" pitchFamily="18" charset="0"/>
                                        <a:ea typeface="Cambria Math" panose="02040503050406030204" pitchFamily="18" charset="0"/>
                                        <a:cs typeface="Times New Roman (正文 CS 字体)"/>
                                      </a:rPr>
                                    </m:ctrlPr>
                                  </m:sSubPr>
                                  <m:e>
                                    <m:r>
                                      <a:rPr lang="en-US" altLang="zh-CN" sz="1600" i="1" kern="100">
                                        <a:latin typeface="Cambria Math" panose="02040503050406030204" pitchFamily="18" charset="0"/>
                                        <a:ea typeface="宋体" panose="02010600030101010101" pitchFamily="2" charset="-122"/>
                                        <a:cs typeface="Times New Roman (正文 CS 字体)"/>
                                      </a:rPr>
                                      <m:t>𝐴</m:t>
                                    </m:r>
                                  </m:e>
                                  <m:sub>
                                    <m:r>
                                      <a:rPr lang="en-US" altLang="zh-CN" sz="1600" i="1" kern="100">
                                        <a:latin typeface="Cambria Math" panose="02040503050406030204" pitchFamily="18" charset="0"/>
                                        <a:ea typeface="宋体" panose="02010600030101010101" pitchFamily="2" charset="-122"/>
                                        <a:cs typeface="Times New Roman (正文 CS 字体)"/>
                                      </a:rPr>
                                      <m:t>𝑖</m:t>
                                    </m:r>
                                  </m:sub>
                                </m:sSub>
                                <m:r>
                                  <a:rPr lang="en-US" altLang="zh-CN" sz="1600" i="1" kern="100">
                                    <a:latin typeface="Cambria Math" panose="02040503050406030204" pitchFamily="18" charset="0"/>
                                    <a:ea typeface="宋体" panose="02010600030101010101" pitchFamily="2" charset="-122"/>
                                    <a:cs typeface="Times New Roman (正文 CS 字体)"/>
                                  </a:rPr>
                                  <m:t>,</m:t>
                                </m:r>
                                <m:acc>
                                  <m:accPr>
                                    <m:chr m:val="̅"/>
                                    <m:ctrlPr>
                                      <a:rPr lang="zh-CN" altLang="zh-CN" sz="1600" i="1" kern="100">
                                        <a:latin typeface="Cambria Math" panose="02040503050406030204" pitchFamily="18" charset="0"/>
                                        <a:ea typeface="Cambria Math" panose="02040503050406030204" pitchFamily="18" charset="0"/>
                                        <a:cs typeface="Times New Roman (正文 CS 字体)"/>
                                      </a:rPr>
                                    </m:ctrlPr>
                                  </m:accPr>
                                  <m:e>
                                    <m:sSub>
                                      <m:sSubPr>
                                        <m:ctrlPr>
                                          <a:rPr lang="zh-CN" altLang="zh-CN" sz="1600" i="1" kern="100">
                                            <a:latin typeface="Cambria Math" panose="02040503050406030204" pitchFamily="18" charset="0"/>
                                            <a:ea typeface="Cambria Math" panose="02040503050406030204" pitchFamily="18" charset="0"/>
                                            <a:cs typeface="Times New Roman (正文 CS 字体)"/>
                                          </a:rPr>
                                        </m:ctrlPr>
                                      </m:sSubPr>
                                      <m:e>
                                        <m:r>
                                          <a:rPr lang="en-US" altLang="zh-CN" sz="1600" i="1" kern="100">
                                            <a:latin typeface="Cambria Math" panose="02040503050406030204" pitchFamily="18" charset="0"/>
                                            <a:ea typeface="宋体" panose="02010600030101010101" pitchFamily="2" charset="-122"/>
                                            <a:cs typeface="Times New Roman (正文 CS 字体)"/>
                                          </a:rPr>
                                          <m:t>𝐴</m:t>
                                        </m:r>
                                      </m:e>
                                      <m:sub>
                                        <m:r>
                                          <a:rPr lang="en-US" altLang="zh-CN" sz="1600" i="1" kern="100">
                                            <a:latin typeface="Cambria Math" panose="02040503050406030204" pitchFamily="18" charset="0"/>
                                            <a:ea typeface="宋体" panose="02010600030101010101" pitchFamily="2" charset="-122"/>
                                            <a:cs typeface="Times New Roman (正文 CS 字体)"/>
                                          </a:rPr>
                                          <m:t>𝑖</m:t>
                                        </m:r>
                                      </m:sub>
                                    </m:sSub>
                                  </m:e>
                                </m:acc>
                                <m:r>
                                  <a:rPr lang="en-US" altLang="zh-CN" sz="1600" i="1" kern="100">
                                    <a:latin typeface="Cambria Math" panose="02040503050406030204" pitchFamily="18" charset="0"/>
                                    <a:ea typeface="宋体" panose="02010600030101010101" pitchFamily="2" charset="-122"/>
                                    <a:cs typeface="Times New Roman (正文 CS 字体)"/>
                                  </a:rPr>
                                  <m:t>)</m:t>
                                </m:r>
                              </m:e>
                            </m:nary>
                          </m:num>
                          <m:den>
                            <m:r>
                              <a:rPr lang="en-US" altLang="zh-CN" sz="1600" i="1" kern="100">
                                <a:latin typeface="Cambria Math" panose="02040503050406030204" pitchFamily="18" charset="0"/>
                                <a:ea typeface="宋体" panose="02010600030101010101" pitchFamily="2" charset="-122"/>
                                <a:cs typeface="Times New Roman (正文 CS 字体)"/>
                              </a:rPr>
                              <m:t>𝑣𝑜𝑙</m:t>
                            </m:r>
                            <m:r>
                              <a:rPr lang="en-US" altLang="zh-CN" sz="1600" i="1" kern="100">
                                <a:latin typeface="Cambria Math" panose="02040503050406030204" pitchFamily="18" charset="0"/>
                                <a:ea typeface="宋体" panose="02010600030101010101" pitchFamily="2" charset="-122"/>
                                <a:cs typeface="Times New Roman (正文 CS 字体)"/>
                              </a:rPr>
                              <m:t>(</m:t>
                            </m:r>
                            <m:sSub>
                              <m:sSubPr>
                                <m:ctrlPr>
                                  <a:rPr lang="zh-CN" altLang="zh-CN" sz="1600" i="1" kern="100">
                                    <a:latin typeface="Cambria Math" panose="02040503050406030204" pitchFamily="18" charset="0"/>
                                    <a:ea typeface="Cambria Math" panose="02040503050406030204" pitchFamily="18" charset="0"/>
                                    <a:cs typeface="Times New Roman (正文 CS 字体)"/>
                                  </a:rPr>
                                </m:ctrlPr>
                              </m:sSubPr>
                              <m:e>
                                <m:r>
                                  <a:rPr lang="en-US" altLang="zh-CN" sz="1600" i="1" kern="100">
                                    <a:latin typeface="Cambria Math" panose="02040503050406030204" pitchFamily="18" charset="0"/>
                                    <a:ea typeface="宋体" panose="02010600030101010101" pitchFamily="2" charset="-122"/>
                                    <a:cs typeface="Times New Roman (正文 CS 字体)"/>
                                  </a:rPr>
                                  <m:t>𝐴</m:t>
                                </m:r>
                              </m:e>
                              <m:sub>
                                <m:r>
                                  <a:rPr lang="en-US" altLang="zh-CN" sz="1600" i="1" kern="100">
                                    <a:latin typeface="Cambria Math" panose="02040503050406030204" pitchFamily="18" charset="0"/>
                                    <a:ea typeface="宋体" panose="02010600030101010101" pitchFamily="2" charset="-122"/>
                                    <a:cs typeface="Times New Roman (正文 CS 字体)"/>
                                  </a:rPr>
                                  <m:t>𝑖</m:t>
                                </m:r>
                              </m:sub>
                            </m:sSub>
                            <m:r>
                              <a:rPr lang="en-US" altLang="zh-CN" sz="1600" i="1" kern="100">
                                <a:latin typeface="Cambria Math" panose="02040503050406030204" pitchFamily="18" charset="0"/>
                                <a:ea typeface="宋体" panose="02010600030101010101" pitchFamily="2" charset="-122"/>
                                <a:cs typeface="Times New Roman (正文 CS 字体)"/>
                              </a:rPr>
                              <m:t>)</m:t>
                            </m:r>
                          </m:den>
                        </m:f>
                      </m:e>
                    </m:nary>
                  </m:oMath>
                </a14:m>
                <a:r>
                  <a:rPr lang="en-US" altLang="zh-CN" sz="1600" kern="100" dirty="0">
                    <a:latin typeface="Microsoft YaHei" panose="020B0503020204020204" pitchFamily="34" charset="-122"/>
                    <a:ea typeface="Microsoft YaHei" panose="020B0503020204020204" pitchFamily="34" charset="-122"/>
                    <a:cs typeface="Times New Roman (正文 CS 字体)"/>
                  </a:rPr>
                  <a:t> </a:t>
                </a:r>
                <a:r>
                  <a:rPr lang="zh-CN" altLang="en-US" sz="1600" kern="100" dirty="0">
                    <a:latin typeface="Microsoft YaHei" panose="020B0503020204020204" pitchFamily="34" charset="-122"/>
                    <a:ea typeface="Microsoft YaHei" panose="020B0503020204020204" pitchFamily="34" charset="-122"/>
                    <a:cs typeface="Times New Roman (正文 CS 字体)"/>
                  </a:rPr>
                  <a:t>         </a:t>
                </a:r>
                <a:r>
                  <a:rPr lang="en-US" altLang="zh-CN" sz="1600" kern="100" dirty="0">
                    <a:latin typeface="Microsoft YaHei" panose="020B0503020204020204" pitchFamily="34" charset="-122"/>
                    <a:ea typeface="Microsoft YaHei" panose="020B0503020204020204" pitchFamily="34" charset="-122"/>
                    <a:cs typeface="Times New Roman (正文 CS 字体)"/>
                  </a:rPr>
                  <a:t>(4)              </a:t>
                </a:r>
                <a:endParaRPr lang="zh-CN" altLang="zh-CN" sz="1600" kern="100" dirty="0">
                  <a:latin typeface="Microsoft YaHei" panose="020B0503020204020204" pitchFamily="34" charset="-122"/>
                  <a:ea typeface="Microsoft YaHei" panose="020B0503020204020204" pitchFamily="34" charset="-122"/>
                  <a:cs typeface="Times New Roman (正文 CS 字体)"/>
                </a:endParaRPr>
              </a:p>
              <a:p>
                <a:pPr indent="342884" algn="just">
                  <a:lnSpc>
                    <a:spcPct val="150000"/>
                  </a:lnSpc>
                </a:pPr>
                <a14:m>
                  <m:oMath xmlns:m="http://schemas.openxmlformats.org/officeDocument/2006/math">
                    <m:r>
                      <a:rPr lang="en-US" altLang="zh-CN" sz="1400" i="1">
                        <a:latin typeface="Cambria Math" panose="02040503050406030204" pitchFamily="18" charset="0"/>
                      </a:rPr>
                      <m:t>𝑘</m:t>
                    </m:r>
                  </m:oMath>
                </a14:m>
                <a:r>
                  <a:rPr lang="en-US" altLang="zh-CN" sz="1400" dirty="0">
                    <a:latin typeface="Microsoft YaHei" panose="020B0503020204020204" pitchFamily="34" charset="-122"/>
                    <a:ea typeface="Microsoft YaHei" panose="020B0503020204020204" pitchFamily="34" charset="-122"/>
                  </a:rPr>
                  <a:t> represents the total number of subsets, </a:t>
                </a:r>
                <a14:m>
                  <m:oMath xmlns:m="http://schemas.openxmlformats.org/officeDocument/2006/math">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𝐴</m:t>
                        </m:r>
                      </m:e>
                      <m:sub>
                        <m:r>
                          <a:rPr lang="en-US" altLang="zh-CN" sz="1400" i="1">
                            <a:latin typeface="Cambria Math" panose="02040503050406030204" pitchFamily="18" charset="0"/>
                          </a:rPr>
                          <m:t>𝑖</m:t>
                        </m:r>
                      </m:sub>
                    </m:sSub>
                  </m:oMath>
                </a14:m>
                <a:r>
                  <a:rPr lang="en-US" altLang="zh-CN" sz="1400" dirty="0">
                    <a:latin typeface="Microsoft YaHei" panose="020B0503020204020204" pitchFamily="34" charset="-122"/>
                    <a:ea typeface="Microsoft YaHei" panose="020B0503020204020204" pitchFamily="34" charset="-122"/>
                  </a:rPr>
                  <a:t> represents the </a:t>
                </a:r>
                <a:r>
                  <a:rPr lang="en-US" altLang="zh-CN" sz="1400" i="1" dirty="0" err="1">
                    <a:latin typeface="Microsoft YaHei" panose="020B0503020204020204" pitchFamily="34" charset="-122"/>
                    <a:ea typeface="Microsoft YaHei" panose="020B0503020204020204" pitchFamily="34" charset="-122"/>
                  </a:rPr>
                  <a:t>i</a:t>
                </a:r>
                <a:r>
                  <a:rPr lang="en-US" altLang="zh-CN" sz="1400" dirty="0" err="1">
                    <a:latin typeface="Microsoft YaHei" panose="020B0503020204020204" pitchFamily="34" charset="-122"/>
                    <a:ea typeface="Microsoft YaHei" panose="020B0503020204020204" pitchFamily="34" charset="-122"/>
                  </a:rPr>
                  <a:t>'th</a:t>
                </a:r>
                <a:r>
                  <a:rPr lang="en-US" altLang="zh-CN" sz="1400" dirty="0">
                    <a:latin typeface="Microsoft YaHei" panose="020B0503020204020204" pitchFamily="34" charset="-122"/>
                    <a:ea typeface="Microsoft YaHei" panose="020B0503020204020204" pitchFamily="34" charset="-122"/>
                  </a:rPr>
                  <a:t> subset, </a:t>
                </a:r>
                <a14:m>
                  <m:oMath xmlns:m="http://schemas.openxmlformats.org/officeDocument/2006/math">
                    <m:acc>
                      <m:accPr>
                        <m:chr m:val="̅"/>
                        <m:ctrlPr>
                          <a:rPr lang="zh-CN" altLang="zh-CN" sz="1400" i="1">
                            <a:latin typeface="Cambria Math" panose="02040503050406030204" pitchFamily="18" charset="0"/>
                          </a:rPr>
                        </m:ctrlPr>
                      </m:accPr>
                      <m:e>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𝐴</m:t>
                            </m:r>
                          </m:e>
                          <m:sub>
                            <m:r>
                              <a:rPr lang="en-US" altLang="zh-CN" sz="1400" i="1">
                                <a:latin typeface="Cambria Math" panose="02040503050406030204" pitchFamily="18" charset="0"/>
                              </a:rPr>
                              <m:t>𝑖</m:t>
                            </m:r>
                          </m:sub>
                        </m:sSub>
                      </m:e>
                    </m:acc>
                  </m:oMath>
                </a14:m>
                <a:r>
                  <a:rPr lang="en-US" altLang="zh-CN" sz="1400" dirty="0">
                    <a:latin typeface="Microsoft YaHei" panose="020B0503020204020204" pitchFamily="34" charset="-122"/>
                    <a:ea typeface="Microsoft YaHei" panose="020B0503020204020204" pitchFamily="34" charset="-122"/>
                  </a:rPr>
                  <a:t> is the complementary set of </a:t>
                </a:r>
                <a14:m>
                  <m:oMath xmlns:m="http://schemas.openxmlformats.org/officeDocument/2006/math">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𝐴</m:t>
                        </m:r>
                      </m:e>
                      <m:sub>
                        <m:r>
                          <a:rPr lang="en-US" altLang="zh-CN" sz="1400" i="1">
                            <a:latin typeface="Cambria Math" panose="02040503050406030204" pitchFamily="18" charset="0"/>
                          </a:rPr>
                          <m:t>𝑖</m:t>
                        </m:r>
                      </m:sub>
                    </m:sSub>
                  </m:oMath>
                </a14:m>
                <a:r>
                  <a:rPr lang="en-US" altLang="zh-CN" sz="1400" dirty="0">
                    <a:latin typeface="Microsoft YaHei" panose="020B0503020204020204" pitchFamily="34" charset="-122"/>
                    <a:ea typeface="Microsoft YaHei" panose="020B0503020204020204" pitchFamily="34" charset="-122"/>
                  </a:rPr>
                  <a:t>, </a:t>
                </a:r>
                <a14:m>
                  <m:oMath xmlns:m="http://schemas.openxmlformats.org/officeDocument/2006/math">
                    <m:r>
                      <a:rPr lang="en-US" altLang="zh-CN" sz="1400" i="1">
                        <a:latin typeface="Cambria Math" panose="02040503050406030204" pitchFamily="18" charset="0"/>
                      </a:rPr>
                      <m:t>𝑊</m:t>
                    </m:r>
                    <m:r>
                      <a:rPr lang="en-US" altLang="zh-CN" sz="1400" i="1">
                        <a:latin typeface="Cambria Math" panose="02040503050406030204" pitchFamily="18" charset="0"/>
                      </a:rPr>
                      <m:t>(</m:t>
                    </m:r>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𝐴</m:t>
                        </m:r>
                      </m:e>
                      <m:sub>
                        <m:r>
                          <a:rPr lang="en-US" altLang="zh-CN" sz="1400" i="1">
                            <a:latin typeface="Cambria Math" panose="02040503050406030204" pitchFamily="18" charset="0"/>
                          </a:rPr>
                          <m:t>𝑖</m:t>
                        </m:r>
                      </m:sub>
                    </m:sSub>
                    <m:r>
                      <a:rPr lang="en-US" altLang="zh-CN" sz="1400" i="1">
                        <a:latin typeface="Cambria Math" panose="02040503050406030204" pitchFamily="18" charset="0"/>
                      </a:rPr>
                      <m:t>,</m:t>
                    </m:r>
                    <m:acc>
                      <m:accPr>
                        <m:chr m:val="̅"/>
                        <m:ctrlPr>
                          <a:rPr lang="zh-CN" altLang="zh-CN" sz="1400" i="1">
                            <a:latin typeface="Cambria Math" panose="02040503050406030204" pitchFamily="18" charset="0"/>
                          </a:rPr>
                        </m:ctrlPr>
                      </m:accPr>
                      <m:e>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𝐴</m:t>
                            </m:r>
                          </m:e>
                          <m:sub>
                            <m:r>
                              <a:rPr lang="en-US" altLang="zh-CN" sz="1400" i="1">
                                <a:latin typeface="Cambria Math" panose="02040503050406030204" pitchFamily="18" charset="0"/>
                              </a:rPr>
                              <m:t>𝑖</m:t>
                            </m:r>
                          </m:sub>
                        </m:sSub>
                      </m:e>
                    </m:acc>
                    <m:r>
                      <a:rPr lang="en-US" altLang="zh-CN" sz="1400" i="1">
                        <a:latin typeface="Cambria Math" panose="02040503050406030204" pitchFamily="18" charset="0"/>
                      </a:rPr>
                      <m:t>)</m:t>
                    </m:r>
                  </m:oMath>
                </a14:m>
                <a:r>
                  <a:rPr lang="en-US" altLang="zh-CN" sz="1400" dirty="0">
                    <a:latin typeface="Microsoft YaHei" panose="020B0503020204020204" pitchFamily="34" charset="-122"/>
                    <a:ea typeface="Microsoft YaHei" panose="020B0503020204020204" pitchFamily="34" charset="-122"/>
                  </a:rPr>
                  <a:t> represents the sum of the weights of the edges of points in subset </a:t>
                </a:r>
                <a14:m>
                  <m:oMath xmlns:m="http://schemas.openxmlformats.org/officeDocument/2006/math">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𝐴</m:t>
                        </m:r>
                      </m:e>
                      <m:sub>
                        <m:r>
                          <a:rPr lang="en-US" altLang="zh-CN" sz="1400" i="1">
                            <a:latin typeface="Cambria Math" panose="02040503050406030204" pitchFamily="18" charset="0"/>
                          </a:rPr>
                          <m:t>𝑖</m:t>
                        </m:r>
                      </m:sub>
                    </m:sSub>
                  </m:oMath>
                </a14:m>
                <a:r>
                  <a:rPr lang="en-US" altLang="zh-CN" sz="1400" dirty="0">
                    <a:latin typeface="Microsoft YaHei" panose="020B0503020204020204" pitchFamily="34" charset="-122"/>
                    <a:ea typeface="Microsoft YaHei" panose="020B0503020204020204" pitchFamily="34" charset="-122"/>
                  </a:rPr>
                  <a:t> and points outside of subset </a:t>
                </a:r>
                <a14:m>
                  <m:oMath xmlns:m="http://schemas.openxmlformats.org/officeDocument/2006/math">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𝐴</m:t>
                        </m:r>
                      </m:e>
                      <m:sub>
                        <m:r>
                          <a:rPr lang="en-US" altLang="zh-CN" sz="1400" i="1">
                            <a:latin typeface="Cambria Math" panose="02040503050406030204" pitchFamily="18" charset="0"/>
                          </a:rPr>
                          <m:t>𝑖</m:t>
                        </m:r>
                      </m:sub>
                    </m:sSub>
                  </m:oMath>
                </a14:m>
                <a:r>
                  <a:rPr lang="en-US" altLang="zh-CN" sz="1400" dirty="0">
                    <a:latin typeface="Microsoft YaHei" panose="020B0503020204020204" pitchFamily="34" charset="-122"/>
                    <a:ea typeface="Microsoft YaHei" panose="020B0503020204020204" pitchFamily="34" charset="-122"/>
                  </a:rPr>
                  <a:t>, </a:t>
                </a:r>
                <a14:m>
                  <m:oMath xmlns:m="http://schemas.openxmlformats.org/officeDocument/2006/math">
                    <m:r>
                      <a:rPr lang="en-US" altLang="zh-CN" sz="1400" i="1">
                        <a:latin typeface="Cambria Math" panose="02040503050406030204" pitchFamily="18" charset="0"/>
                      </a:rPr>
                      <m:t>𝑣𝑜𝑙</m:t>
                    </m:r>
                    <m:r>
                      <a:rPr lang="en-US" altLang="zh-CN" sz="1400" i="1">
                        <a:latin typeface="Cambria Math" panose="02040503050406030204" pitchFamily="18" charset="0"/>
                      </a:rPr>
                      <m:t>(</m:t>
                    </m:r>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𝐴</m:t>
                        </m:r>
                      </m:e>
                      <m:sub>
                        <m:r>
                          <a:rPr lang="en-US" altLang="zh-CN" sz="1400" i="1">
                            <a:latin typeface="Cambria Math" panose="02040503050406030204" pitchFamily="18" charset="0"/>
                          </a:rPr>
                          <m:t>𝑖</m:t>
                        </m:r>
                      </m:sub>
                    </m:sSub>
                    <m:r>
                      <a:rPr lang="en-US" altLang="zh-CN" sz="1400" i="1">
                        <a:latin typeface="Cambria Math" panose="02040503050406030204" pitchFamily="18" charset="0"/>
                      </a:rPr>
                      <m:t>)</m:t>
                    </m:r>
                  </m:oMath>
                </a14:m>
                <a:r>
                  <a:rPr lang="en-US" altLang="zh-CN" sz="1400" dirty="0">
                    <a:latin typeface="Microsoft YaHei" panose="020B0503020204020204" pitchFamily="34" charset="-122"/>
                    <a:ea typeface="Microsoft YaHei" panose="020B0503020204020204" pitchFamily="34" charset="-122"/>
                  </a:rPr>
                  <a:t> is the sum of the weights of all edges in subset </a:t>
                </a:r>
                <a14:m>
                  <m:oMath xmlns:m="http://schemas.openxmlformats.org/officeDocument/2006/math">
                    <m:sSub>
                      <m:sSubPr>
                        <m:ctrlPr>
                          <a:rPr lang="zh-CN" altLang="zh-CN" sz="1400" i="1">
                            <a:latin typeface="Cambria Math" panose="02040503050406030204" pitchFamily="18" charset="0"/>
                          </a:rPr>
                        </m:ctrlPr>
                      </m:sSubPr>
                      <m:e>
                        <m:r>
                          <a:rPr lang="en-US" altLang="zh-CN" sz="1400" i="1">
                            <a:latin typeface="Cambria Math" panose="02040503050406030204" pitchFamily="18" charset="0"/>
                          </a:rPr>
                          <m:t>𝐴</m:t>
                        </m:r>
                      </m:e>
                      <m:sub>
                        <m:r>
                          <a:rPr lang="en-US" altLang="zh-CN" sz="1400" i="1">
                            <a:latin typeface="Cambria Math" panose="02040503050406030204" pitchFamily="18" charset="0"/>
                          </a:rPr>
                          <m:t>𝑖</m:t>
                        </m:r>
                      </m:sub>
                    </m:sSub>
                  </m:oMath>
                </a14:m>
                <a:r>
                  <a:rPr lang="en-US" altLang="zh-CN" sz="1400" dirty="0">
                    <a:latin typeface="Microsoft YaHei" panose="020B0503020204020204" pitchFamily="34" charset="-122"/>
                    <a:ea typeface="Microsoft YaHei" panose="020B0503020204020204" pitchFamily="34" charset="-122"/>
                  </a:rPr>
                  <a:t>. </a:t>
                </a:r>
              </a:p>
              <a:p>
                <a:pPr indent="342884" algn="just">
                  <a:lnSpc>
                    <a:spcPct val="150000"/>
                  </a:lnSpc>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According to the mathematical derivation, the solution of the objective function can be transformed into solving the minimum eigenvalue of the Laplace matrix and its corresponding eigenvector. In this study, the eigenvectors corresponding to the minimum </a:t>
                </a:r>
                <a14:m>
                  <m:oMath xmlns:m="http://schemas.openxmlformats.org/officeDocument/2006/math">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𝜆</m:t>
                    </m:r>
                  </m:oMath>
                </a14:m>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eigenvalues of </a:t>
                </a:r>
                <a14:m>
                  <m:oMath xmlns:m="http://schemas.openxmlformats.org/officeDocument/2006/math">
                    <m:sSub>
                      <m:sSubPr>
                        <m:ctrlPr>
                          <a:rPr lang="zh-CN" altLang="zh-CN" sz="16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𝑠𝑦𝑚</m:t>
                        </m:r>
                      </m:sub>
                    </m:sSub>
                  </m:oMath>
                </a14:m>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should be solved</a:t>
                </a:r>
                <a:r>
                  <a:rPr lang="en-US" altLang="zh-CN" dirty="0"/>
                  <a:t>, and the eigenmatrix </a:t>
                </a:r>
                <a14:m>
                  <m:oMath xmlns:m="http://schemas.openxmlformats.org/officeDocument/2006/math">
                    <m:r>
                      <a:rPr lang="en-US" altLang="zh-CN" i="1">
                        <a:latin typeface="Cambria Math" panose="02040503050406030204" pitchFamily="18" charset="0"/>
                      </a:rPr>
                      <m:t>𝐻</m:t>
                    </m:r>
                  </m:oMath>
                </a14:m>
                <a:r>
                  <a:rPr lang="en-US" altLang="zh-CN" dirty="0"/>
                  <a:t> (also known as indicator matrix) composed of these indicator vectors is the approximate optimal solution to the graph partition problem. </a:t>
                </a:r>
                <a:endParaRPr lang="zh-CN" altLang="zh-CN" sz="1200" kern="100" dirty="0">
                  <a:latin typeface="Microsoft YaHei" panose="020B0503020204020204" pitchFamily="34" charset="-122"/>
                  <a:ea typeface="Microsoft YaHei" panose="020B0503020204020204" pitchFamily="34" charset="-122"/>
                  <a:cs typeface="Times New Roman (正文 CS 字体)"/>
                </a:endParaRPr>
              </a:p>
            </p:txBody>
          </p:sp>
        </mc:Choice>
        <mc:Fallback xmlns="">
          <p:sp>
            <p:nvSpPr>
              <p:cNvPr id="5" name="文本框 4">
                <a:extLst>
                  <a:ext uri="{FF2B5EF4-FFF2-40B4-BE49-F238E27FC236}">
                    <a16:creationId xmlns:a16="http://schemas.microsoft.com/office/drawing/2014/main" id="{0536D720-2DFB-DD40-AFCA-2D3F2E48E628}"/>
                  </a:ext>
                </a:extLst>
              </p:cNvPr>
              <p:cNvSpPr txBox="1">
                <a:spLocks noRot="1" noChangeAspect="1" noMove="1" noResize="1" noEditPoints="1" noAdjustHandles="1" noChangeArrowheads="1" noChangeShapeType="1" noTextEdit="1"/>
              </p:cNvSpPr>
              <p:nvPr/>
            </p:nvSpPr>
            <p:spPr>
              <a:xfrm>
                <a:off x="530161" y="1260007"/>
                <a:ext cx="8249734" cy="5527475"/>
              </a:xfrm>
              <a:prstGeom prst="rect">
                <a:avLst/>
              </a:prstGeom>
              <a:blipFill>
                <a:blip r:embed="rId3"/>
                <a:stretch>
                  <a:fillRect l="-614" r="-614" b="-917"/>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34AB362E-0B9C-7F4C-A732-5B024C71EF1E}"/>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10</a:t>
            </a:r>
            <a:endParaRPr kumimoji="1" lang="zh-CN" altLang="en-US" sz="1400" dirty="0">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3B6980F7-5E44-2647-9267-E9D9F736DF86}"/>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Picture 2">
            <a:extLst>
              <a:ext uri="{FF2B5EF4-FFF2-40B4-BE49-F238E27FC236}">
                <a16:creationId xmlns:a16="http://schemas.microsoft.com/office/drawing/2014/main" id="{23FFFDB7-00B9-FD4C-9F76-454DD153D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FC62FBBA-5DD3-4843-AC0D-910E4A6B4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8" name="标题 6">
            <a:extLst>
              <a:ext uri="{FF2B5EF4-FFF2-40B4-BE49-F238E27FC236}">
                <a16:creationId xmlns:a16="http://schemas.microsoft.com/office/drawing/2014/main" id="{F237B1B7-F515-574E-986A-1CC959DC1829}"/>
              </a:ext>
            </a:extLst>
          </p:cNvPr>
          <p:cNvSpPr>
            <a:spLocks noGrp="1"/>
          </p:cNvSpPr>
          <p:nvPr>
            <p:ph type="title"/>
          </p:nvPr>
        </p:nvSpPr>
        <p:spPr>
          <a:xfrm>
            <a:off x="929028" y="-279949"/>
            <a:ext cx="7086260" cy="1637790"/>
          </a:xfrm>
        </p:spPr>
        <p:txBody>
          <a:bodyPr>
            <a:normAutofit/>
          </a:bodyPr>
          <a:lstStyle/>
          <a:p>
            <a:r>
              <a:rPr lang="en-US" altLang="zh-CN" sz="2400" dirty="0">
                <a:latin typeface="Microsoft YaHei" panose="020B0503020204020204" pitchFamily="34" charset="-122"/>
                <a:ea typeface="Microsoft YaHei" panose="020B0503020204020204" pitchFamily="34" charset="-122"/>
              </a:rPr>
              <a:t>The determination and transformation of graph partition criterion</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867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0536D720-2DFB-DD40-AFCA-2D3F2E48E628}"/>
                  </a:ext>
                </a:extLst>
              </p:cNvPr>
              <p:cNvSpPr txBox="1"/>
              <p:nvPr/>
            </p:nvSpPr>
            <p:spPr>
              <a:xfrm>
                <a:off x="659964" y="1658391"/>
                <a:ext cx="7824072" cy="2414187"/>
              </a:xfrm>
              <a:prstGeom prst="rect">
                <a:avLst/>
              </a:prstGeom>
              <a:noFill/>
            </p:spPr>
            <p:txBody>
              <a:bodyPr wrap="square">
                <a:spAutoFit/>
              </a:bodyPr>
              <a:lstStyle/>
              <a:p>
                <a:pPr indent="180340" algn="just">
                  <a:lnSpc>
                    <a:spcPct val="150000"/>
                  </a:lnSpc>
                </a:pPr>
                <a:r>
                  <a:rPr lang="zh-CN" altLang="en-US" sz="18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After the graph is divided, the classical clustering algorithm can be used to cluster</a:t>
                </a:r>
                <a:r>
                  <a:rPr lang="en-US" altLang="zh-CN" sz="1800" i="1" dirty="0">
                    <a:effectLst/>
                    <a:latin typeface="Microsoft YaHei" panose="020B0503020204020204" pitchFamily="34" charset="-122"/>
                    <a:ea typeface="Microsoft YaHei" panose="020B0503020204020204" pitchFamily="34" charset="-122"/>
                    <a:cs typeface="Times New Roman" panose="02020603050405020304" pitchFamily="18" charset="0"/>
                  </a:rPr>
                  <a:t> </a:t>
                </a:r>
                <a14:m>
                  <m:oMath xmlns:m="http://schemas.openxmlformats.org/officeDocument/2006/math">
                    <m:r>
                      <a:rPr lang="en-US" altLang="zh-CN" sz="1800" i="1">
                        <a:effectLst/>
                        <a:latin typeface="Cambria Math" panose="02040503050406030204" pitchFamily="18" charset="0"/>
                        <a:ea typeface="Times New Roman" panose="02020603050405020304" pitchFamily="18" charset="0"/>
                        <a:cs typeface="Times New Roman" panose="02020603050405020304" pitchFamily="18" charset="0"/>
                      </a:rPr>
                      <m:t>𝐻</m:t>
                    </m:r>
                  </m:oMath>
                </a14:m>
                <a:r>
                  <a:rPr lang="en-US" alt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 Based on the </a:t>
                </a:r>
                <a:r>
                  <a:rPr lang="en-US" altLang="zh-CN" sz="1800" b="1" dirty="0">
                    <a:effectLst/>
                    <a:latin typeface="Microsoft YaHei" panose="020B0503020204020204" pitchFamily="34" charset="-122"/>
                    <a:ea typeface="Microsoft YaHei" panose="020B0503020204020204" pitchFamily="34" charset="-122"/>
                    <a:cs typeface="Times New Roman" panose="02020603050405020304" pitchFamily="18" charset="0"/>
                  </a:rPr>
                  <a:t>K-means</a:t>
                </a:r>
                <a:r>
                  <a:rPr lang="en-US" alt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 algorithm, this study regards the row data </a:t>
                </a:r>
                <a14:m>
                  <m:oMath xmlns:m="http://schemas.openxmlformats.org/officeDocument/2006/math">
                    <m:sSub>
                      <m:sSub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Times New Roman" panose="02020603050405020304" pitchFamily="18" charset="0"/>
                            <a:cs typeface="Times New Roman" panose="02020603050405020304" pitchFamily="18" charset="0"/>
                          </a:rPr>
                          <m:t>h</m:t>
                        </m:r>
                      </m:e>
                      <m:sub>
                        <m:r>
                          <a:rPr lang="en-US" altLang="zh-CN" sz="18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n-US" alt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 of </a:t>
                </a:r>
                <a14:m>
                  <m:oMath xmlns:m="http://schemas.openxmlformats.org/officeDocument/2006/math">
                    <m:r>
                      <a:rPr lang="en-US" altLang="zh-CN" sz="1800" i="1">
                        <a:effectLst/>
                        <a:latin typeface="Cambria Math" panose="02040503050406030204" pitchFamily="18" charset="0"/>
                        <a:ea typeface="Times New Roman" panose="02020603050405020304" pitchFamily="18" charset="0"/>
                        <a:cs typeface="Times New Roman" panose="02020603050405020304" pitchFamily="18" charset="0"/>
                      </a:rPr>
                      <m:t>𝐻</m:t>
                    </m:r>
                  </m:oMath>
                </a14:m>
                <a:r>
                  <a:rPr lang="en-US" alt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 as a vector in the current space, and conducts cluster analysis on it, and obtain the category of </a:t>
                </a:r>
                <a14:m>
                  <m:oMath xmlns:m="http://schemas.openxmlformats.org/officeDocument/2006/math">
                    <m:sSub>
                      <m:sSub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Times New Roman" panose="02020603050405020304" pitchFamily="18" charset="0"/>
                            <a:cs typeface="Times New Roman" panose="02020603050405020304" pitchFamily="18" charset="0"/>
                          </a:rPr>
                          <m:t>h</m:t>
                        </m:r>
                      </m:e>
                      <m:sub>
                        <m:r>
                          <a:rPr lang="en-US" altLang="zh-CN" sz="18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n-US" alt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 is the category of the </a:t>
                </a:r>
                <a:r>
                  <a:rPr lang="en-US" altLang="zh-CN" sz="1800" i="1" dirty="0" err="1">
                    <a:effectLst/>
                    <a:latin typeface="Microsoft YaHei" panose="020B0503020204020204" pitchFamily="34" charset="-122"/>
                    <a:ea typeface="Microsoft YaHei" panose="020B0503020204020204" pitchFamily="34" charset="-122"/>
                    <a:cs typeface="Times New Roman" panose="02020603050405020304" pitchFamily="18" charset="0"/>
                  </a:rPr>
                  <a:t>n</a:t>
                </a:r>
                <a:r>
                  <a:rPr lang="en-US" altLang="zh-CN" sz="1800" dirty="0" err="1">
                    <a:effectLst/>
                    <a:latin typeface="Microsoft YaHei" panose="020B0503020204020204" pitchFamily="34" charset="-122"/>
                    <a:ea typeface="Microsoft YaHei" panose="020B0503020204020204" pitchFamily="34" charset="-122"/>
                    <a:cs typeface="Times New Roman" panose="02020603050405020304" pitchFamily="18" charset="0"/>
                  </a:rPr>
                  <a:t>'th</a:t>
                </a:r>
                <a:r>
                  <a:rPr lang="en-US" altLang="zh-CN" sz="1800" dirty="0">
                    <a:effectLst/>
                    <a:latin typeface="Microsoft YaHei" panose="020B0503020204020204" pitchFamily="34" charset="-122"/>
                    <a:ea typeface="Microsoft YaHei" panose="020B0503020204020204" pitchFamily="34" charset="-122"/>
                    <a:cs typeface="Times New Roman" panose="02020603050405020304" pitchFamily="18" charset="0"/>
                  </a:rPr>
                  <a:t> time series</a:t>
                </a:r>
                <a:r>
                  <a:rPr lang="en-US" altLang="zh-CN" sz="1800" dirty="0">
                    <a:effectLst/>
                    <a:latin typeface="Libertinus Serif"/>
                    <a:ea typeface="Times New Roman" panose="02020603050405020304" pitchFamily="18" charset="0"/>
                    <a:cs typeface="Times New Roman" panose="02020603050405020304" pitchFamily="18" charset="0"/>
                  </a:rPr>
                  <a:t>.</a:t>
                </a:r>
                <a:endParaRPr lang="zh-CN" altLang="zh-CN" sz="1800" dirty="0">
                  <a:effectLst/>
                  <a:latin typeface="Libertinus Serif"/>
                  <a:ea typeface="Times New Roman" panose="02020603050405020304" pitchFamily="18" charset="0"/>
                  <a:cs typeface="Times New Roman" panose="02020603050405020304" pitchFamily="18" charset="0"/>
                </a:endParaRPr>
              </a:p>
              <a:p>
                <a:pPr indent="342884" algn="just">
                  <a:lnSpc>
                    <a:spcPct val="150000"/>
                  </a:lnSpc>
                </a:pPr>
                <a:endParaRPr lang="zh-CN" altLang="zh-CN" sz="1200" kern="100" dirty="0">
                  <a:latin typeface="Microsoft YaHei" panose="020B0503020204020204" pitchFamily="34" charset="-122"/>
                  <a:ea typeface="Microsoft YaHei" panose="020B0503020204020204" pitchFamily="34" charset="-122"/>
                  <a:cs typeface="Times New Roman (正文 CS 字体)"/>
                </a:endParaRPr>
              </a:p>
            </p:txBody>
          </p:sp>
        </mc:Choice>
        <mc:Fallback xmlns="">
          <p:sp>
            <p:nvSpPr>
              <p:cNvPr id="5" name="文本框 4">
                <a:extLst>
                  <a:ext uri="{FF2B5EF4-FFF2-40B4-BE49-F238E27FC236}">
                    <a16:creationId xmlns:a16="http://schemas.microsoft.com/office/drawing/2014/main" id="{0536D720-2DFB-DD40-AFCA-2D3F2E48E628}"/>
                  </a:ext>
                </a:extLst>
              </p:cNvPr>
              <p:cNvSpPr txBox="1">
                <a:spLocks noRot="1" noChangeAspect="1" noMove="1" noResize="1" noEditPoints="1" noAdjustHandles="1" noChangeArrowheads="1" noChangeShapeType="1" noTextEdit="1"/>
              </p:cNvSpPr>
              <p:nvPr/>
            </p:nvSpPr>
            <p:spPr>
              <a:xfrm>
                <a:off x="659964" y="1658391"/>
                <a:ext cx="7824072" cy="2414187"/>
              </a:xfrm>
              <a:prstGeom prst="rect">
                <a:avLst/>
              </a:prstGeom>
              <a:blipFill>
                <a:blip r:embed="rId3"/>
                <a:stretch>
                  <a:fillRect l="-485" r="-485"/>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34AB362E-0B9C-7F4C-A732-5B024C71EF1E}"/>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11</a:t>
            </a:r>
            <a:endParaRPr kumimoji="1" lang="zh-CN" altLang="en-US" sz="1400" dirty="0">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54EE2C8F-770B-2443-B4C9-34AD9EC678DD}"/>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Picture 2">
            <a:extLst>
              <a:ext uri="{FF2B5EF4-FFF2-40B4-BE49-F238E27FC236}">
                <a16:creationId xmlns:a16="http://schemas.microsoft.com/office/drawing/2014/main" id="{3A9D1B2A-E9B1-A249-89C7-ED732F5AD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18AC8FC8-1B85-E240-ACF2-DAA543E37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8" name="标题 6">
            <a:extLst>
              <a:ext uri="{FF2B5EF4-FFF2-40B4-BE49-F238E27FC236}">
                <a16:creationId xmlns:a16="http://schemas.microsoft.com/office/drawing/2014/main" id="{F237B1B7-F515-574E-986A-1CC959DC1829}"/>
              </a:ext>
            </a:extLst>
          </p:cNvPr>
          <p:cNvSpPr>
            <a:spLocks noGrp="1"/>
          </p:cNvSpPr>
          <p:nvPr>
            <p:ph type="title"/>
          </p:nvPr>
        </p:nvSpPr>
        <p:spPr>
          <a:xfrm>
            <a:off x="929028" y="-279949"/>
            <a:ext cx="7091566"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Data clustering through classical clustering algorithm</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69427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2C1F544E-5746-C740-962A-BA9484271C2C}"/>
                  </a:ext>
                </a:extLst>
              </p:cNvPr>
              <p:cNvSpPr txBox="1"/>
              <p:nvPr/>
            </p:nvSpPr>
            <p:spPr>
              <a:xfrm>
                <a:off x="602457" y="1422003"/>
                <a:ext cx="7647241" cy="4509953"/>
              </a:xfrm>
              <a:prstGeom prst="rect">
                <a:avLst/>
              </a:prstGeom>
              <a:noFill/>
            </p:spPr>
            <p:txBody>
              <a:bodyPr wrap="square">
                <a:spAutoFit/>
              </a:bodyPr>
              <a:lstStyle/>
              <a:p>
                <a:pPr indent="342884" algn="just">
                  <a:lnSpc>
                    <a:spcPct val="150000"/>
                  </a:lnSpc>
                </a:pPr>
                <a:r>
                  <a:rPr lang="en-US" altLang="zh-CN" sz="1600" kern="100" dirty="0">
                    <a:latin typeface="Microsoft YaHei" panose="020B0503020204020204" pitchFamily="34" charset="-122"/>
                    <a:ea typeface="Microsoft YaHei" panose="020B0503020204020204" pitchFamily="34" charset="-122"/>
                    <a:cs typeface="Times New Roman (正文 CS 字体)"/>
                  </a:rPr>
                  <a:t>In order to determine </a:t>
                </a:r>
                <a:r>
                  <a:rPr lang="el-GR" altLang="zh-CN" sz="1600" kern="100" dirty="0">
                    <a:latin typeface="Microsoft YaHei" panose="020B0503020204020204" pitchFamily="34" charset="-122"/>
                    <a:ea typeface="Microsoft YaHei" panose="020B0503020204020204" pitchFamily="34" charset="-122"/>
                    <a:cs typeface="Times New Roman (正文 CS 字体)"/>
                  </a:rPr>
                  <a:t>λ </a:t>
                </a:r>
                <a:r>
                  <a:rPr lang="en-US" altLang="zh-CN" sz="1600" kern="100" dirty="0">
                    <a:latin typeface="Microsoft YaHei" panose="020B0503020204020204" pitchFamily="34" charset="-122"/>
                    <a:ea typeface="Microsoft YaHei" panose="020B0503020204020204" pitchFamily="34" charset="-122"/>
                    <a:cs typeface="Times New Roman (正文 CS 字体)"/>
                  </a:rPr>
                  <a:t>in advance, a novel dimension determination method of indicator matrix is designed based on the meaning and properties of the Fiedler vector of the Laplace matrix,</a:t>
                </a:r>
                <a:r>
                  <a:rPr lang="zh-CN" altLang="en-US" sz="1600" kern="100" dirty="0">
                    <a:latin typeface="Microsoft YaHei" panose="020B0503020204020204" pitchFamily="34" charset="-122"/>
                    <a:ea typeface="Microsoft YaHei" panose="020B0503020204020204" pitchFamily="34" charset="-122"/>
                    <a:cs typeface="Times New Roman (正文 CS 字体)"/>
                  </a:rPr>
                  <a:t> </a:t>
                </a:r>
                <a:r>
                  <a:rPr lang="en-US" altLang="zh-CN" sz="1600" kern="100" dirty="0">
                    <a:latin typeface="Microsoft YaHei" panose="020B0503020204020204" pitchFamily="34" charset="-122"/>
                    <a:ea typeface="Microsoft YaHei" panose="020B0503020204020204" pitchFamily="34" charset="-122"/>
                    <a:cs typeface="Times New Roman (正文 CS 字体)"/>
                  </a:rPr>
                  <a:t>which</a:t>
                </a:r>
                <a:r>
                  <a:rPr lang="zh-CN" altLang="en-US" sz="1600" kern="100" dirty="0">
                    <a:latin typeface="Microsoft YaHei" panose="020B0503020204020204" pitchFamily="34" charset="-122"/>
                    <a:ea typeface="Microsoft YaHei" panose="020B0503020204020204" pitchFamily="34" charset="-122"/>
                    <a:cs typeface="Times New Roman (正文 CS 字体)"/>
                  </a:rPr>
                  <a:t> </a:t>
                </a:r>
                <a:r>
                  <a:rPr lang="en-US" altLang="zh-CN" sz="1600" kern="100" dirty="0">
                    <a:latin typeface="Microsoft YaHei" panose="020B0503020204020204" pitchFamily="34" charset="-122"/>
                    <a:ea typeface="Microsoft YaHei" panose="020B0503020204020204" pitchFamily="34" charset="-122"/>
                    <a:cs typeface="Times New Roman (正文 CS 字体)"/>
                  </a:rPr>
                  <a:t>i</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s called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the principle of low.</a:t>
                </a:r>
                <a:endParaRPr lang="zh-CN" altLang="zh-CN" sz="1600" b="1" kern="100" dirty="0">
                  <a:latin typeface="Microsoft YaHei" panose="020B0503020204020204" pitchFamily="34" charset="-122"/>
                  <a:ea typeface="Microsoft YaHei" panose="020B0503020204020204" pitchFamily="34" charset="-122"/>
                  <a:cs typeface="Times New Roman (正文 CS 字体)"/>
                </a:endParaRPr>
              </a:p>
              <a:p>
                <a:pPr marL="337484" indent="-337484" algn="just">
                  <a:lnSpc>
                    <a:spcPct val="150000"/>
                  </a:lnSpc>
                  <a:buFont typeface="Wingdings" pitchFamily="2" charset="2"/>
                  <a:buChar char="Ø"/>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The Fidler vector of </a:t>
                </a:r>
                <a14:m>
                  <m:oMath xmlns:m="http://schemas.openxmlformats.org/officeDocument/2006/math">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𝑠𝑦𝑚</m:t>
                        </m:r>
                      </m:sub>
                    </m:sSub>
                  </m:oMath>
                </a14:m>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is first taken as the indicator matrix H, and then k-means clustering is carried out on H, and the evolution trend between the number of clustering and the error sum of squares is observed to determine the optimal number of clustering K</a:t>
                </a:r>
              </a:p>
              <a:p>
                <a:pPr marL="337484" indent="-337484" algn="just">
                  <a:lnSpc>
                    <a:spcPct val="150000"/>
                  </a:lnSpc>
                  <a:buFont typeface="Wingdings" pitchFamily="2" charset="2"/>
                  <a:buChar char="Ø"/>
                </a:pPr>
                <a:r>
                  <a:rPr lang="en-US" altLang="zh-CN" sz="1600" dirty="0" err="1">
                    <a:latin typeface="Microsoft YaHei" panose="020B0503020204020204" pitchFamily="34" charset="-122"/>
                    <a:ea typeface="Microsoft YaHei" panose="020B0503020204020204" pitchFamily="34" charset="-122"/>
                  </a:rPr>
                  <a:t>λ</a:t>
                </a:r>
                <a:r>
                  <a:rPr lang="en-US" altLang="zh-CN" sz="1600" dirty="0">
                    <a:latin typeface="Microsoft YaHei" panose="020B0503020204020204" pitchFamily="34" charset="-122"/>
                    <a:ea typeface="Microsoft YaHei" panose="020B0503020204020204" pitchFamily="34" charset="-122"/>
                  </a:rPr>
                  <a:t> is set as k, k-1 and k-2 to conduct the subsequent analysis.</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p>
              <a:p>
                <a:pPr marL="337484" indent="-337484" algn="just">
                  <a:lnSpc>
                    <a:spcPct val="150000"/>
                  </a:lnSpc>
                  <a:buFont typeface="Wingdings" pitchFamily="2" charset="2"/>
                  <a:buChar char="Ø"/>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On</a:t>
                </a:r>
                <a:r>
                  <a:rPr lang="zh-CN" altLang="en-US"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the basis of ensuring that the difference between clusters, a small </a:t>
                </a:r>
                <a:r>
                  <a:rPr lang="en-US" altLang="zh-CN" sz="1600" dirty="0" err="1">
                    <a:effectLst/>
                    <a:latin typeface="Microsoft YaHei" panose="020B0503020204020204" pitchFamily="34" charset="-122"/>
                    <a:ea typeface="Microsoft YaHei" panose="020B0503020204020204" pitchFamily="34" charset="-122"/>
                    <a:cs typeface="Times New Roman" panose="02020603050405020304" pitchFamily="18" charset="0"/>
                  </a:rPr>
                  <a:t>λ</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value is chosen to reduce the time and space cost of the subsequent calculation process, and avoid overfitting</a:t>
                </a:r>
                <a:r>
                  <a:rPr lang="zh-CN" altLang="zh-CN" sz="1600" dirty="0">
                    <a:effectLst/>
                    <a:latin typeface="Microsoft YaHei" panose="020B0503020204020204" pitchFamily="34" charset="-122"/>
                    <a:ea typeface="Microsoft YaHei" panose="020B0503020204020204" pitchFamily="34" charset="-122"/>
                  </a:rPr>
                  <a:t> </a:t>
                </a:r>
                <a:endParaRPr lang="en-US" altLang="zh-CN" sz="1600" kern="100" dirty="0">
                  <a:latin typeface="Microsoft YaHei" panose="020B0503020204020204" pitchFamily="34" charset="-122"/>
                  <a:ea typeface="Microsoft YaHei" panose="020B0503020204020204" pitchFamily="34" charset="-122"/>
                  <a:cs typeface="Times New Roman (正文 CS 字体)"/>
                </a:endParaRPr>
              </a:p>
            </p:txBody>
          </p:sp>
        </mc:Choice>
        <mc:Fallback xmlns="">
          <p:sp>
            <p:nvSpPr>
              <p:cNvPr id="10" name="文本框 9">
                <a:extLst>
                  <a:ext uri="{FF2B5EF4-FFF2-40B4-BE49-F238E27FC236}">
                    <a16:creationId xmlns:a16="http://schemas.microsoft.com/office/drawing/2014/main" id="{2C1F544E-5746-C740-962A-BA9484271C2C}"/>
                  </a:ext>
                </a:extLst>
              </p:cNvPr>
              <p:cNvSpPr txBox="1">
                <a:spLocks noRot="1" noChangeAspect="1" noMove="1" noResize="1" noEditPoints="1" noAdjustHandles="1" noChangeArrowheads="1" noChangeShapeType="1" noTextEdit="1"/>
              </p:cNvSpPr>
              <p:nvPr/>
            </p:nvSpPr>
            <p:spPr>
              <a:xfrm>
                <a:off x="602457" y="1422003"/>
                <a:ext cx="7647241" cy="4509953"/>
              </a:xfrm>
              <a:prstGeom prst="rect">
                <a:avLst/>
              </a:prstGeom>
              <a:blipFill>
                <a:blip r:embed="rId3"/>
                <a:stretch>
                  <a:fillRect l="-332" r="-332" b="-840"/>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3D33391B-88BD-4C41-920E-01A0D3443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5" name="文本框 4">
            <a:extLst>
              <a:ext uri="{FF2B5EF4-FFF2-40B4-BE49-F238E27FC236}">
                <a16:creationId xmlns:a16="http://schemas.microsoft.com/office/drawing/2014/main" id="{2835A9E4-094F-CD42-99C2-0F9BBD7DE308}"/>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12</a:t>
            </a:r>
            <a:endParaRPr kumimoji="1" lang="zh-CN" altLang="en-US" sz="1400" dirty="0">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44F252A9-8B00-2E48-AFA6-185B525A63F5}"/>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Picture 2">
            <a:extLst>
              <a:ext uri="{FF2B5EF4-FFF2-40B4-BE49-F238E27FC236}">
                <a16:creationId xmlns:a16="http://schemas.microsoft.com/office/drawing/2014/main" id="{F327E235-9F58-7E47-B5C0-DCF7A1736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4DA9A8D7-8076-5742-915B-B54A903E1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7" name="标题 6"/>
          <p:cNvSpPr>
            <a:spLocks noGrp="1"/>
          </p:cNvSpPr>
          <p:nvPr>
            <p:ph type="title"/>
          </p:nvPr>
        </p:nvSpPr>
        <p:spPr>
          <a:xfrm>
            <a:off x="602457" y="393491"/>
            <a:ext cx="7522640" cy="663575"/>
          </a:xfrm>
        </p:spPr>
        <p:txBody>
          <a:bodyPr>
            <a:normAutofit/>
          </a:bodyPr>
          <a:lstStyle/>
          <a:p>
            <a:r>
              <a:rPr lang="en-US" altLang="zh-CN" sz="2800" dirty="0">
                <a:latin typeface="Microsoft YaHei" panose="020B0503020204020204" pitchFamily="34" charset="-122"/>
                <a:ea typeface="Microsoft YaHei" panose="020B0503020204020204" pitchFamily="34" charset="-122"/>
              </a:rPr>
              <a:t>Algorithm parameter determination</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4015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6579" y="2129291"/>
            <a:ext cx="1730602" cy="1685077"/>
          </a:xfrm>
          <a:prstGeom prst="rect">
            <a:avLst/>
          </a:prstGeom>
          <a:noFill/>
        </p:spPr>
        <p:txBody>
          <a:bodyPr wrap="none" lIns="0" rtlCol="0">
            <a:spAutoFit/>
          </a:bodyPr>
          <a:lstStyle/>
          <a:p>
            <a:pPr algn="l"/>
            <a:r>
              <a:rPr kumimoji="1" lang="en-US" altLang="zh-CN" sz="10350" b="1" dirty="0">
                <a:gradFill>
                  <a:gsLst>
                    <a:gs pos="0">
                      <a:schemeClr val="accent3">
                        <a:lumMod val="60000"/>
                        <a:lumOff val="40000"/>
                      </a:schemeClr>
                    </a:gs>
                    <a:gs pos="100000">
                      <a:schemeClr val="accent3">
                        <a:lumMod val="20000"/>
                        <a:lumOff val="80000"/>
                        <a:alpha val="0"/>
                      </a:schemeClr>
                    </a:gs>
                  </a:gsLst>
                  <a:lin ang="5400000" scaled="1"/>
                </a:gradFill>
                <a:latin typeface="Microsoft YaHei" panose="020B0503020204020204" pitchFamily="34" charset="-122"/>
                <a:ea typeface="Microsoft YaHei" panose="020B0503020204020204" pitchFamily="34" charset="-122"/>
              </a:rPr>
              <a:t>03</a:t>
            </a:r>
            <a:endParaRPr kumimoji="1" lang="zh-CN" altLang="en-US" sz="10350" b="1" dirty="0">
              <a:gradFill>
                <a:gsLst>
                  <a:gs pos="0">
                    <a:schemeClr val="accent3">
                      <a:lumMod val="60000"/>
                      <a:lumOff val="40000"/>
                    </a:schemeClr>
                  </a:gs>
                  <a:gs pos="100000">
                    <a:schemeClr val="accent3">
                      <a:lumMod val="20000"/>
                      <a:lumOff val="80000"/>
                      <a:alpha val="0"/>
                    </a:schemeClr>
                  </a:gs>
                </a:gsLst>
                <a:lin ang="5400000" scaled="1"/>
              </a:gradFill>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C0EDBB9B-6E53-644B-83F2-71F4417B4B90}"/>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13</a:t>
            </a:r>
            <a:endParaRPr kumimoji="1" lang="zh-CN" altLang="en-US" sz="1400" dirty="0">
              <a:latin typeface="Microsoft YaHei" panose="020B0503020204020204" pitchFamily="34" charset="-122"/>
              <a:ea typeface="Microsoft YaHei" panose="020B0503020204020204" pitchFamily="34" charset="-122"/>
            </a:endParaRPr>
          </a:p>
        </p:txBody>
      </p:sp>
      <p:sp>
        <p:nvSpPr>
          <p:cNvPr id="9" name="文本占位符 39"/>
          <p:cNvSpPr txBox="1"/>
          <p:nvPr/>
        </p:nvSpPr>
        <p:spPr>
          <a:xfrm>
            <a:off x="2309249" y="3128886"/>
            <a:ext cx="4525503" cy="1080000"/>
          </a:xfrm>
          <a:prstGeom prst="rect">
            <a:avLst/>
          </a:prstGeom>
        </p:spPr>
        <p:txBody>
          <a:bodyPr lIns="0" tIns="0" rIns="0" bIns="0" anchor="ctr" anchorCtr="0">
            <a:normAutofit fontScale="92500" lnSpcReduction="1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dist">
              <a:buNone/>
            </a:pPr>
            <a:r>
              <a:rPr lang="en-US" altLang="zh-CN" sz="4500" b="1" dirty="0">
                <a:solidFill>
                  <a:schemeClr val="accent2"/>
                </a:solidFill>
                <a:latin typeface="Microsoft YaHei" panose="020B0503020204020204" pitchFamily="34" charset="-122"/>
                <a:ea typeface="Microsoft YaHei" panose="020B0503020204020204" pitchFamily="34" charset="-122"/>
              </a:rPr>
              <a:t>Experiments and result analysis</a:t>
            </a:r>
            <a:endParaRPr lang="zh-CN" altLang="en-US" sz="4500" b="1" dirty="0">
              <a:solidFill>
                <a:schemeClr val="accent2"/>
              </a:solidFill>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59C3B2A6-5172-2E4F-9694-DCCDC1CB5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157" y="41371"/>
            <a:ext cx="1692000" cy="532980"/>
          </a:xfrm>
          <a:prstGeom prst="rect">
            <a:avLst/>
          </a:prstGeom>
        </p:spPr>
      </p:pic>
      <p:sp>
        <p:nvSpPr>
          <p:cNvPr id="14" name="文本框 13">
            <a:extLst>
              <a:ext uri="{FF2B5EF4-FFF2-40B4-BE49-F238E27FC236}">
                <a16:creationId xmlns:a16="http://schemas.microsoft.com/office/drawing/2014/main" id="{A4CB34D4-247C-754D-ADF8-92C8E9F0F524}"/>
              </a:ext>
            </a:extLst>
          </p:cNvPr>
          <p:cNvSpPr txBox="1"/>
          <p:nvPr/>
        </p:nvSpPr>
        <p:spPr>
          <a:xfrm>
            <a:off x="-9939" y="72135"/>
            <a:ext cx="4667667" cy="738664"/>
          </a:xfrm>
          <a:prstGeom prst="rect">
            <a:avLst/>
          </a:prstGeom>
          <a:noFill/>
        </p:spPr>
        <p:txBody>
          <a:bodyPr wrap="square" rtlCol="0">
            <a:spAutoFit/>
          </a:bodyPr>
          <a:lstStyle/>
          <a:p>
            <a:r>
              <a:rPr lang="en-US" altLang="zh-CN" sz="1400" dirty="0">
                <a:solidFill>
                  <a:schemeClr val="tx2"/>
                </a:solidFill>
                <a:latin typeface="Arial" panose="020B0604020202020204" pitchFamily="34" charset="0"/>
                <a:cs typeface="Arial" panose="020B0604020202020204" pitchFamily="34" charset="0"/>
              </a:rPr>
              <a:t>Joint Workshop of the 5th Extraction and Evaluation of Knowledge Entities from Scientific Documents (EEKE2024) and the 4th AI + Informetrics (ALL2024)</a:t>
            </a:r>
            <a:endParaRPr lang="zh-CN" altLang="en-US" sz="1400" dirty="0">
              <a:solidFill>
                <a:schemeClr val="tx2"/>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63867F9D-52A4-7345-8A3F-0FAD059A6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266" y="28469"/>
            <a:ext cx="2502022" cy="55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31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821BFCE-EE5D-BE49-B6B9-1E98F9A843DB}"/>
              </a:ext>
            </a:extLst>
          </p:cNvPr>
          <p:cNvSpPr txBox="1"/>
          <p:nvPr/>
        </p:nvSpPr>
        <p:spPr>
          <a:xfrm>
            <a:off x="335757" y="1137398"/>
            <a:ext cx="8236744" cy="1603068"/>
          </a:xfrm>
          <a:prstGeom prst="rect">
            <a:avLst/>
          </a:prstGeom>
          <a:noFill/>
        </p:spPr>
        <p:txBody>
          <a:bodyPr wrap="square">
            <a:spAutoFit/>
          </a:bodyPr>
          <a:lstStyle/>
          <a:p>
            <a:pPr indent="342884" algn="just">
              <a:lnSpc>
                <a:spcPct val="125000"/>
              </a:lnSpc>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To verify the efficiency of TTCM in time series clustering, the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standard time series dataset</a:t>
            </a:r>
            <a:r>
              <a:rPr lang="zh-CN" altLang="en-US"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in the Knowledge Discovery Archive of UCI</a:t>
            </a:r>
            <a:r>
              <a:rPr lang="zh-CN" altLang="en-US"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is used to test the model.</a:t>
            </a:r>
            <a:r>
              <a:rPr lang="zh-CN" altLang="zh-CN" sz="1600" dirty="0">
                <a:effectLst/>
                <a:latin typeface="Microsoft YaHei" panose="020B0503020204020204" pitchFamily="34" charset="-122"/>
                <a:ea typeface="Microsoft YaHei" panose="020B0503020204020204" pitchFamily="34" charset="-122"/>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There are 600 pieces of data in the time series dataset, and every 100 pieces represent a trend type, which are marked as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normal, cyclic, increasing trend, decreasing trend, upward shift</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and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downward shift</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endParaRPr lang="zh-CN" altLang="zh-CN" sz="1600" dirty="0">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24B4305F-67D0-4D42-8324-2CB741B68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6" name="文本框 5">
            <a:extLst>
              <a:ext uri="{FF2B5EF4-FFF2-40B4-BE49-F238E27FC236}">
                <a16:creationId xmlns:a16="http://schemas.microsoft.com/office/drawing/2014/main" id="{6E4D0A78-9930-204B-84BB-6A2F9F2DCF5E}"/>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14</a:t>
            </a:r>
            <a:endParaRPr kumimoji="1" lang="zh-CN" altLang="en-US" sz="140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46142F43-01C5-6548-9F8A-1303ACD04AD9}"/>
              </a:ext>
            </a:extLst>
          </p:cNvPr>
          <p:cNvPicPr>
            <a:picLocks noChangeAspect="1"/>
          </p:cNvPicPr>
          <p:nvPr/>
        </p:nvPicPr>
        <p:blipFill>
          <a:blip r:embed="rId4"/>
          <a:stretch>
            <a:fillRect/>
          </a:stretch>
        </p:blipFill>
        <p:spPr>
          <a:xfrm>
            <a:off x="955902" y="2801314"/>
            <a:ext cx="6633617" cy="3905548"/>
          </a:xfrm>
          <a:prstGeom prst="rect">
            <a:avLst/>
          </a:prstGeom>
        </p:spPr>
      </p:pic>
      <p:sp>
        <p:nvSpPr>
          <p:cNvPr id="7" name="矩形 6">
            <a:extLst>
              <a:ext uri="{FF2B5EF4-FFF2-40B4-BE49-F238E27FC236}">
                <a16:creationId xmlns:a16="http://schemas.microsoft.com/office/drawing/2014/main" id="{04E481FA-24B9-E44C-9237-79C1E6EE46C4}"/>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Picture 2">
            <a:extLst>
              <a:ext uri="{FF2B5EF4-FFF2-40B4-BE49-F238E27FC236}">
                <a16:creationId xmlns:a16="http://schemas.microsoft.com/office/drawing/2014/main" id="{0BD48067-FFC7-054E-8136-B447A0946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169C70CC-9B24-664D-BB69-8F805F0E2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9" name="标题 6">
            <a:extLst>
              <a:ext uri="{FF2B5EF4-FFF2-40B4-BE49-F238E27FC236}">
                <a16:creationId xmlns:a16="http://schemas.microsoft.com/office/drawing/2014/main" id="{01638D8A-5106-1B4C-A30C-543BD81BFE34}"/>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Model validation through time series standard dataset</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28563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BF4076BF-CB23-E64E-964C-669EB21AA87F}"/>
              </a:ext>
            </a:extLst>
          </p:cNvPr>
          <p:cNvSpPr txBox="1"/>
          <p:nvPr/>
        </p:nvSpPr>
        <p:spPr>
          <a:xfrm>
            <a:off x="564078" y="1340908"/>
            <a:ext cx="7781524" cy="2264787"/>
          </a:xfrm>
          <a:prstGeom prst="rect">
            <a:avLst/>
          </a:prstGeom>
          <a:noFill/>
        </p:spPr>
        <p:txBody>
          <a:bodyPr wrap="square">
            <a:spAutoFit/>
          </a:bodyPr>
          <a:lstStyle/>
          <a:p>
            <a:pPr indent="342884" algn="just">
              <a:lnSpc>
                <a:spcPct val="150000"/>
              </a:lnSpc>
            </a:pPr>
            <a:r>
              <a:rPr lang="en-US" altLang="zh-CN" sz="1600" kern="100" dirty="0">
                <a:latin typeface="Microsoft YaHei" panose="020B0503020204020204" pitchFamily="34" charset="-122"/>
                <a:ea typeface="Microsoft YaHei" panose="020B0503020204020204" pitchFamily="34" charset="-122"/>
                <a:cs typeface="Times New Roman (正文 CS 字体)"/>
              </a:rPr>
              <a:t>And the </a:t>
            </a:r>
            <a:r>
              <a:rPr lang="en-US" altLang="zh-CN" sz="1600" b="1" kern="100" dirty="0">
                <a:latin typeface="Microsoft YaHei" panose="020B0503020204020204" pitchFamily="34" charset="-122"/>
                <a:ea typeface="Microsoft YaHei" panose="020B0503020204020204" pitchFamily="34" charset="-122"/>
                <a:cs typeface="Times New Roman (正文 CS 字体)"/>
              </a:rPr>
              <a:t>Power Iteration Clustering (PIC) </a:t>
            </a:r>
            <a:r>
              <a:rPr lang="en-US" altLang="zh-CN" sz="1600" kern="100" dirty="0">
                <a:latin typeface="Microsoft YaHei" panose="020B0503020204020204" pitchFamily="34" charset="-122"/>
                <a:ea typeface="Microsoft YaHei" panose="020B0503020204020204" pitchFamily="34" charset="-122"/>
                <a:cs typeface="Times New Roman (正文 CS 字体)"/>
              </a:rPr>
              <a:t>model</a:t>
            </a:r>
            <a:r>
              <a:rPr lang="zh-CN" altLang="en-US" sz="1600" kern="100" dirty="0">
                <a:latin typeface="Microsoft YaHei" panose="020B0503020204020204" pitchFamily="34" charset="-122"/>
                <a:ea typeface="Microsoft YaHei" panose="020B0503020204020204" pitchFamily="34" charset="-122"/>
                <a:cs typeface="Times New Roman (正文 CS 字体)"/>
              </a:rPr>
              <a:t> </a:t>
            </a:r>
            <a:r>
              <a:rPr lang="en-US" altLang="zh-CN" sz="1600" kern="100" dirty="0">
                <a:latin typeface="Microsoft YaHei" panose="020B0503020204020204" pitchFamily="34" charset="-122"/>
                <a:ea typeface="Microsoft YaHei" panose="020B0503020204020204" pitchFamily="34" charset="-122"/>
                <a:cs typeface="Times New Roman (正文 CS 字体)"/>
              </a:rPr>
              <a:t>and the </a:t>
            </a:r>
            <a:r>
              <a:rPr lang="en-US" altLang="zh-CN" sz="1600" b="1" kern="100" dirty="0">
                <a:latin typeface="Microsoft YaHei" panose="020B0503020204020204" pitchFamily="34" charset="-122"/>
                <a:ea typeface="Microsoft YaHei" panose="020B0503020204020204" pitchFamily="34" charset="-122"/>
                <a:cs typeface="Times New Roman (正文 CS 字体)"/>
              </a:rPr>
              <a:t>Affinity Propagation (AP)</a:t>
            </a:r>
            <a:r>
              <a:rPr lang="en-US" altLang="zh-CN" sz="1600" kern="100" dirty="0">
                <a:latin typeface="Microsoft YaHei" panose="020B0503020204020204" pitchFamily="34" charset="-122"/>
                <a:ea typeface="Microsoft YaHei" panose="020B0503020204020204" pitchFamily="34" charset="-122"/>
                <a:cs typeface="Times New Roman (正文 CS 字体)"/>
              </a:rPr>
              <a:t> clustering model, which are also based on graph theory, are selected as the baseline to compare the model recognition effects.</a:t>
            </a:r>
          </a:p>
          <a:p>
            <a:pPr indent="342884" algn="just">
              <a:lnSpc>
                <a:spcPct val="150000"/>
              </a:lnSpc>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According to the trends of the test dataset, the clustering number of TTCM model, PIC model and AP model is set to 6, and the maximum number of iterations is set as 30. Meanwhile, in the TTCM model, </a:t>
            </a:r>
            <a:r>
              <a:rPr lang="en-US" altLang="zh-CN" sz="1600" dirty="0" err="1">
                <a:effectLst/>
                <a:latin typeface="Microsoft YaHei" panose="020B0503020204020204" pitchFamily="34" charset="-122"/>
                <a:ea typeface="Microsoft YaHei" panose="020B0503020204020204" pitchFamily="34" charset="-122"/>
                <a:cs typeface="Times New Roman" panose="02020603050405020304" pitchFamily="18" charset="0"/>
              </a:rPr>
              <a:t>λ</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is set to 4,5, and 6. </a:t>
            </a:r>
            <a:endParaRPr lang="zh-CN" altLang="zh-CN" sz="1600" kern="100" dirty="0">
              <a:latin typeface="Microsoft YaHei" panose="020B0503020204020204" pitchFamily="34" charset="-122"/>
              <a:ea typeface="Microsoft YaHei" panose="020B0503020204020204" pitchFamily="34" charset="-122"/>
              <a:cs typeface="Times New Roman (正文 CS 字体)"/>
            </a:endParaRPr>
          </a:p>
        </p:txBody>
      </p:sp>
      <p:graphicFrame>
        <p:nvGraphicFramePr>
          <p:cNvPr id="12" name="表格 11">
            <a:extLst>
              <a:ext uri="{FF2B5EF4-FFF2-40B4-BE49-F238E27FC236}">
                <a16:creationId xmlns:a16="http://schemas.microsoft.com/office/drawing/2014/main" id="{8FC45C4C-7BA9-1F48-8469-1F2B85FBD2D5}"/>
              </a:ext>
            </a:extLst>
          </p:cNvPr>
          <p:cNvGraphicFramePr>
            <a:graphicFrameLocks noGrp="1"/>
          </p:cNvGraphicFramePr>
          <p:nvPr>
            <p:extLst>
              <p:ext uri="{D42A27DB-BD31-4B8C-83A1-F6EECF244321}">
                <p14:modId xmlns:p14="http://schemas.microsoft.com/office/powerpoint/2010/main" val="1980309195"/>
              </p:ext>
            </p:extLst>
          </p:nvPr>
        </p:nvGraphicFramePr>
        <p:xfrm>
          <a:off x="929028" y="3833564"/>
          <a:ext cx="7209132" cy="2524925"/>
        </p:xfrm>
        <a:graphic>
          <a:graphicData uri="http://schemas.openxmlformats.org/drawingml/2006/table">
            <a:tbl>
              <a:tblPr firstRow="1" firstCol="1" lastCol="1">
                <a:tableStyleId>{9DCAF9ED-07DC-4A11-8D7F-57B35C25682E}</a:tableStyleId>
              </a:tblPr>
              <a:tblGrid>
                <a:gridCol w="1201522">
                  <a:extLst>
                    <a:ext uri="{9D8B030D-6E8A-4147-A177-3AD203B41FA5}">
                      <a16:colId xmlns:a16="http://schemas.microsoft.com/office/drawing/2014/main" val="3262493729"/>
                    </a:ext>
                  </a:extLst>
                </a:gridCol>
                <a:gridCol w="1201522">
                  <a:extLst>
                    <a:ext uri="{9D8B030D-6E8A-4147-A177-3AD203B41FA5}">
                      <a16:colId xmlns:a16="http://schemas.microsoft.com/office/drawing/2014/main" val="3542518777"/>
                    </a:ext>
                  </a:extLst>
                </a:gridCol>
                <a:gridCol w="1201522">
                  <a:extLst>
                    <a:ext uri="{9D8B030D-6E8A-4147-A177-3AD203B41FA5}">
                      <a16:colId xmlns:a16="http://schemas.microsoft.com/office/drawing/2014/main" val="1247094708"/>
                    </a:ext>
                  </a:extLst>
                </a:gridCol>
                <a:gridCol w="1201522">
                  <a:extLst>
                    <a:ext uri="{9D8B030D-6E8A-4147-A177-3AD203B41FA5}">
                      <a16:colId xmlns:a16="http://schemas.microsoft.com/office/drawing/2014/main" val="1350825821"/>
                    </a:ext>
                  </a:extLst>
                </a:gridCol>
                <a:gridCol w="1201522">
                  <a:extLst>
                    <a:ext uri="{9D8B030D-6E8A-4147-A177-3AD203B41FA5}">
                      <a16:colId xmlns:a16="http://schemas.microsoft.com/office/drawing/2014/main" val="1257846013"/>
                    </a:ext>
                  </a:extLst>
                </a:gridCol>
                <a:gridCol w="1201522">
                  <a:extLst>
                    <a:ext uri="{9D8B030D-6E8A-4147-A177-3AD203B41FA5}">
                      <a16:colId xmlns:a16="http://schemas.microsoft.com/office/drawing/2014/main" val="1169914478"/>
                    </a:ext>
                  </a:extLst>
                </a:gridCol>
              </a:tblGrid>
              <a:tr h="504985">
                <a:tc>
                  <a:txBody>
                    <a:bodyPr/>
                    <a:lstStyle/>
                    <a:p>
                      <a:pPr indent="180340" algn="ctr">
                        <a:lnSpc>
                          <a:spcPct val="110000"/>
                        </a:lnSpc>
                      </a:pPr>
                      <a:r>
                        <a:rPr lang="en-US" sz="1400">
                          <a:effectLst/>
                          <a:latin typeface="Microsoft YaHei" panose="020B0503020204020204" pitchFamily="34" charset="-122"/>
                          <a:ea typeface="Microsoft YaHei" panose="020B0503020204020204" pitchFamily="34" charset="-122"/>
                          <a:cs typeface="Times New Roman" panose="02020603050405020304" pitchFamily="18" charset="0"/>
                        </a:rPr>
                        <a:t>Model</a:t>
                      </a:r>
                      <a:endParaRPr lang="zh-CN" sz="14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algn="ctr" fontAlgn="ctr"/>
                      <a:r>
                        <a:rPr lang="en-US" sz="1400" b="1" kern="0" dirty="0">
                          <a:solidFill>
                            <a:schemeClr val="bg1"/>
                          </a:solidFill>
                          <a:effectLst/>
                          <a:latin typeface="Microsoft YaHei" panose="020B0503020204020204" pitchFamily="34" charset="-122"/>
                          <a:ea typeface="Microsoft YaHei" panose="020B0503020204020204" pitchFamily="34" charset="-122"/>
                          <a:cs typeface="Times New Roman (正文 CS 字体)"/>
                        </a:rPr>
                        <a:t>TTCM (</a:t>
                      </a:r>
                      <a:r>
                        <a:rPr lang="en-US" sz="1400" b="1" kern="0" dirty="0" err="1">
                          <a:solidFill>
                            <a:schemeClr val="bg1"/>
                          </a:solidFill>
                          <a:effectLst/>
                          <a:latin typeface="Microsoft YaHei" panose="020B0503020204020204" pitchFamily="34" charset="-122"/>
                          <a:ea typeface="Microsoft YaHei" panose="020B0503020204020204" pitchFamily="34" charset="-122"/>
                          <a:cs typeface="Times New Roman (正文 CS 字体)"/>
                        </a:rPr>
                        <a:t>λ</a:t>
                      </a:r>
                      <a:r>
                        <a:rPr lang="en-US" sz="1400" b="1" kern="0" dirty="0">
                          <a:solidFill>
                            <a:schemeClr val="bg1"/>
                          </a:solidFill>
                          <a:effectLst/>
                          <a:latin typeface="Microsoft YaHei" panose="020B0503020204020204" pitchFamily="34" charset="-122"/>
                          <a:ea typeface="Microsoft YaHei" panose="020B0503020204020204" pitchFamily="34" charset="-122"/>
                          <a:cs typeface="Times New Roman (正文 CS 字体)"/>
                        </a:rPr>
                        <a:t> = 4)</a:t>
                      </a:r>
                      <a:endParaRPr lang="zh-CN" sz="14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tc>
                  <a:txBody>
                    <a:bodyPr/>
                    <a:lstStyle/>
                    <a:p>
                      <a:pPr algn="ctr" fontAlgn="ctr"/>
                      <a:r>
                        <a:rPr lang="en-US" sz="1400" b="1" kern="0" dirty="0">
                          <a:solidFill>
                            <a:schemeClr val="bg1"/>
                          </a:solidFill>
                          <a:effectLst/>
                          <a:latin typeface="Microsoft YaHei" panose="020B0503020204020204" pitchFamily="34" charset="-122"/>
                          <a:ea typeface="Microsoft YaHei" panose="020B0503020204020204" pitchFamily="34" charset="-122"/>
                          <a:cs typeface="Times New Roman (正文 CS 字体)"/>
                        </a:rPr>
                        <a:t>TTCM (</a:t>
                      </a:r>
                      <a:r>
                        <a:rPr lang="en-US" sz="1400" b="1" kern="0" dirty="0" err="1">
                          <a:solidFill>
                            <a:schemeClr val="bg1"/>
                          </a:solidFill>
                          <a:effectLst/>
                          <a:latin typeface="Microsoft YaHei" panose="020B0503020204020204" pitchFamily="34" charset="-122"/>
                          <a:ea typeface="Microsoft YaHei" panose="020B0503020204020204" pitchFamily="34" charset="-122"/>
                          <a:cs typeface="Times New Roman (正文 CS 字体)"/>
                        </a:rPr>
                        <a:t>λ</a:t>
                      </a:r>
                      <a:r>
                        <a:rPr lang="en-US" sz="1400" b="1" kern="0" dirty="0">
                          <a:solidFill>
                            <a:schemeClr val="bg1"/>
                          </a:solidFill>
                          <a:effectLst/>
                          <a:latin typeface="Microsoft YaHei" panose="020B0503020204020204" pitchFamily="34" charset="-122"/>
                          <a:ea typeface="Microsoft YaHei" panose="020B0503020204020204" pitchFamily="34" charset="-122"/>
                          <a:cs typeface="Times New Roman (正文 CS 字体)"/>
                        </a:rPr>
                        <a:t> = 5)</a:t>
                      </a:r>
                      <a:endParaRPr lang="zh-CN" sz="14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tc>
                  <a:txBody>
                    <a:bodyPr/>
                    <a:lstStyle/>
                    <a:p>
                      <a:pPr algn="ctr" fontAlgn="ctr"/>
                      <a:r>
                        <a:rPr lang="en-US" sz="1400" b="1" kern="0" dirty="0">
                          <a:solidFill>
                            <a:schemeClr val="bg1"/>
                          </a:solidFill>
                          <a:effectLst/>
                          <a:latin typeface="Microsoft YaHei" panose="020B0503020204020204" pitchFamily="34" charset="-122"/>
                          <a:ea typeface="Microsoft YaHei" panose="020B0503020204020204" pitchFamily="34" charset="-122"/>
                          <a:cs typeface="Times New Roman (正文 CS 字体)"/>
                        </a:rPr>
                        <a:t>TTCM (</a:t>
                      </a:r>
                      <a:r>
                        <a:rPr lang="en-US" sz="1400" b="1" kern="0" dirty="0" err="1">
                          <a:solidFill>
                            <a:schemeClr val="bg1"/>
                          </a:solidFill>
                          <a:effectLst/>
                          <a:latin typeface="Microsoft YaHei" panose="020B0503020204020204" pitchFamily="34" charset="-122"/>
                          <a:ea typeface="Microsoft YaHei" panose="020B0503020204020204" pitchFamily="34" charset="-122"/>
                          <a:cs typeface="Times New Roman (正文 CS 字体)"/>
                        </a:rPr>
                        <a:t>λ</a:t>
                      </a:r>
                      <a:r>
                        <a:rPr lang="en-US" sz="1400" b="1" kern="0" dirty="0">
                          <a:solidFill>
                            <a:schemeClr val="bg1"/>
                          </a:solidFill>
                          <a:effectLst/>
                          <a:latin typeface="Microsoft YaHei" panose="020B0503020204020204" pitchFamily="34" charset="-122"/>
                          <a:ea typeface="Microsoft YaHei" panose="020B0503020204020204" pitchFamily="34" charset="-122"/>
                          <a:cs typeface="Times New Roman (正文 CS 字体)"/>
                        </a:rPr>
                        <a:t> = 6)</a:t>
                      </a:r>
                      <a:endParaRPr lang="zh-CN" sz="14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tc>
                  <a:txBody>
                    <a:bodyPr/>
                    <a:lstStyle/>
                    <a:p>
                      <a:pPr algn="ctr" fontAlgn="ctr"/>
                      <a:r>
                        <a:rPr lang="en-US" sz="1400" b="1" kern="0" dirty="0">
                          <a:solidFill>
                            <a:schemeClr val="bg1"/>
                          </a:solidFill>
                          <a:effectLst/>
                          <a:latin typeface="Microsoft YaHei" panose="020B0503020204020204" pitchFamily="34" charset="-122"/>
                          <a:ea typeface="Microsoft YaHei" panose="020B0503020204020204" pitchFamily="34" charset="-122"/>
                          <a:cs typeface="Times New Roman (正文 CS 字体)"/>
                        </a:rPr>
                        <a:t>PIC</a:t>
                      </a:r>
                      <a:endParaRPr lang="zh-CN" sz="14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tc>
                  <a:txBody>
                    <a:bodyPr/>
                    <a:lstStyle/>
                    <a:p>
                      <a:pPr algn="ctr" fontAlgn="ctr"/>
                      <a:r>
                        <a:rPr lang="en-US" sz="1400" b="1" kern="0" dirty="0">
                          <a:solidFill>
                            <a:schemeClr val="bg1"/>
                          </a:solidFill>
                          <a:effectLst/>
                          <a:latin typeface="Microsoft YaHei" panose="020B0503020204020204" pitchFamily="34" charset="-122"/>
                          <a:ea typeface="Microsoft YaHei" panose="020B0503020204020204" pitchFamily="34" charset="-122"/>
                          <a:cs typeface="Times New Roman (正文 CS 字体)"/>
                        </a:rPr>
                        <a:t>AP</a:t>
                      </a:r>
                      <a:endParaRPr lang="zh-CN" sz="14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tc>
                <a:extLst>
                  <a:ext uri="{0D108BD9-81ED-4DB2-BD59-A6C34878D82A}">
                    <a16:rowId xmlns:a16="http://schemas.microsoft.com/office/drawing/2014/main" val="640675111"/>
                  </a:ext>
                </a:extLst>
              </a:tr>
              <a:tr h="504985">
                <a:tc>
                  <a:txBody>
                    <a:bodyPr/>
                    <a:lstStyle/>
                    <a:p>
                      <a:pPr indent="180340" algn="ctr">
                        <a:lnSpc>
                          <a:spcPct val="110000"/>
                        </a:lnSpc>
                      </a:pPr>
                      <a:r>
                        <a:rPr lang="en-US" sz="1400">
                          <a:effectLst/>
                          <a:latin typeface="Microsoft YaHei" panose="020B0503020204020204" pitchFamily="34" charset="-122"/>
                          <a:ea typeface="Microsoft YaHei" panose="020B0503020204020204" pitchFamily="34" charset="-122"/>
                          <a:cs typeface="Times New Roman" panose="02020603050405020304" pitchFamily="18" charset="0"/>
                        </a:rPr>
                        <a:t>Number</a:t>
                      </a:r>
                      <a:endParaRPr lang="zh-CN" sz="14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lnB w="12700" cap="flat" cmpd="sng" algn="ctr">
                      <a:noFill/>
                      <a:prstDash val="solid"/>
                      <a:round/>
                      <a:headEnd type="none" w="med" len="med"/>
                      <a:tailEnd type="none" w="med" len="med"/>
                    </a:lnB>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406</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B w="12700" cap="flat" cmpd="sng" algn="ctr">
                      <a:noFill/>
                      <a:prstDash val="solid"/>
                      <a:round/>
                      <a:headEnd type="none" w="med" len="med"/>
                      <a:tailEnd type="none" w="med" len="med"/>
                    </a:lnB>
                  </a:tcPr>
                </a:tc>
                <a:tc>
                  <a:txBody>
                    <a:bodyPr/>
                    <a:lstStyle/>
                    <a:p>
                      <a:pPr algn="ctr" fontAlgn="ctr"/>
                      <a:r>
                        <a:rPr lang="en-US" sz="1400" b="1" kern="0">
                          <a:solidFill>
                            <a:srgbClr val="000000"/>
                          </a:solidFill>
                          <a:effectLst/>
                          <a:latin typeface="Microsoft YaHei" panose="020B0503020204020204" pitchFamily="34" charset="-122"/>
                          <a:ea typeface="Microsoft YaHei" panose="020B0503020204020204" pitchFamily="34" charset="-122"/>
                          <a:cs typeface="Times New Roman (正文 CS 字体)"/>
                        </a:rPr>
                        <a:t>578</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B w="12700" cap="flat" cmpd="sng" algn="ctr">
                      <a:noFill/>
                      <a:prstDash val="solid"/>
                      <a:round/>
                      <a:headEnd type="none" w="med" len="med"/>
                      <a:tailEnd type="none" w="med" len="med"/>
                    </a:lnB>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492</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B w="12700" cap="flat" cmpd="sng" algn="ctr">
                      <a:noFill/>
                      <a:prstDash val="solid"/>
                      <a:round/>
                      <a:headEnd type="none" w="med" len="med"/>
                      <a:tailEnd type="none" w="med" len="med"/>
                    </a:lnB>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200</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B w="12700" cap="flat" cmpd="sng" algn="ctr">
                      <a:noFill/>
                      <a:prstDash val="solid"/>
                      <a:round/>
                      <a:headEnd type="none" w="med" len="med"/>
                      <a:tailEnd type="none" w="med" len="med"/>
                    </a:lnB>
                  </a:tcPr>
                </a:tc>
                <a:tc>
                  <a:txBody>
                    <a:bodyPr/>
                    <a:lstStyle/>
                    <a:p>
                      <a:pPr algn="ctr" fontAlgn="ctr"/>
                      <a:r>
                        <a:rPr lang="en-US" sz="1400" b="0" kern="0" dirty="0">
                          <a:solidFill>
                            <a:srgbClr val="000000"/>
                          </a:solidFill>
                          <a:effectLst/>
                          <a:latin typeface="Microsoft YaHei" panose="020B0503020204020204" pitchFamily="34" charset="-122"/>
                          <a:ea typeface="Microsoft YaHei" panose="020B0503020204020204" pitchFamily="34" charset="-122"/>
                          <a:cs typeface="Times New Roman (正文 CS 字体)"/>
                        </a:rPr>
                        <a:t>419</a:t>
                      </a:r>
                      <a:endParaRPr lang="zh-CN" sz="1400" b="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925524822"/>
                  </a:ext>
                </a:extLst>
              </a:tr>
              <a:tr h="504985">
                <a:tc>
                  <a:txBody>
                    <a:bodyPr/>
                    <a:lstStyle/>
                    <a:p>
                      <a:pPr indent="180340" algn="ctr">
                        <a:lnSpc>
                          <a:spcPct val="110000"/>
                        </a:lnSpc>
                      </a:pPr>
                      <a:r>
                        <a:rPr lang="en-US" sz="1400">
                          <a:effectLst/>
                          <a:latin typeface="Microsoft YaHei" panose="020B0503020204020204" pitchFamily="34" charset="-122"/>
                          <a:ea typeface="Microsoft YaHei" panose="020B0503020204020204" pitchFamily="34" charset="-122"/>
                          <a:cs typeface="Times New Roman" panose="02020603050405020304" pitchFamily="18" charset="0"/>
                        </a:rPr>
                        <a:t>P</a:t>
                      </a:r>
                      <a:endParaRPr lang="zh-CN" sz="14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64.02%</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b="1" kern="0" dirty="0">
                          <a:solidFill>
                            <a:srgbClr val="000000"/>
                          </a:solidFill>
                          <a:effectLst/>
                          <a:latin typeface="Microsoft YaHei" panose="020B0503020204020204" pitchFamily="34" charset="-122"/>
                          <a:ea typeface="Microsoft YaHei" panose="020B0503020204020204" pitchFamily="34" charset="-122"/>
                          <a:cs typeface="Times New Roman (正文 CS 字体)"/>
                        </a:rPr>
                        <a:t>96.63%</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81.14%</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24.44%</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b="0" kern="0" dirty="0">
                          <a:solidFill>
                            <a:srgbClr val="000000"/>
                          </a:solidFill>
                          <a:effectLst/>
                          <a:latin typeface="Microsoft YaHei" panose="020B0503020204020204" pitchFamily="34" charset="-122"/>
                          <a:ea typeface="Microsoft YaHei" panose="020B0503020204020204" pitchFamily="34" charset="-122"/>
                          <a:cs typeface="Times New Roman (正文 CS 字体)"/>
                        </a:rPr>
                        <a:t>70.48%</a:t>
                      </a:r>
                      <a:endParaRPr lang="zh-CN" sz="1400" b="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41060461"/>
                  </a:ext>
                </a:extLst>
              </a:tr>
              <a:tr h="504985">
                <a:tc>
                  <a:txBody>
                    <a:bodyPr/>
                    <a:lstStyle/>
                    <a:p>
                      <a:pPr indent="180340" algn="ctr">
                        <a:lnSpc>
                          <a:spcPct val="110000"/>
                        </a:lnSpc>
                      </a:pPr>
                      <a:r>
                        <a:rPr lang="en-US" sz="1400">
                          <a:effectLst/>
                          <a:latin typeface="Microsoft YaHei" panose="020B0503020204020204" pitchFamily="34" charset="-122"/>
                          <a:ea typeface="Microsoft YaHei" panose="020B0503020204020204" pitchFamily="34" charset="-122"/>
                          <a:cs typeface="Times New Roman" panose="02020603050405020304" pitchFamily="18" charset="0"/>
                        </a:rPr>
                        <a:t>R</a:t>
                      </a:r>
                      <a:endParaRPr lang="zh-CN" sz="14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67.67%</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b="1" kern="0" dirty="0">
                          <a:solidFill>
                            <a:srgbClr val="000000"/>
                          </a:solidFill>
                          <a:effectLst/>
                          <a:latin typeface="Microsoft YaHei" panose="020B0503020204020204" pitchFamily="34" charset="-122"/>
                          <a:ea typeface="Microsoft YaHei" panose="020B0503020204020204" pitchFamily="34" charset="-122"/>
                          <a:cs typeface="Times New Roman (正文 CS 字体)"/>
                        </a:rPr>
                        <a:t>96.33%</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82.00%</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33.33%</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US" sz="1400" b="0" kern="0" dirty="0">
                          <a:solidFill>
                            <a:srgbClr val="000000"/>
                          </a:solidFill>
                          <a:effectLst/>
                          <a:latin typeface="Microsoft YaHei" panose="020B0503020204020204" pitchFamily="34" charset="-122"/>
                          <a:ea typeface="Microsoft YaHei" panose="020B0503020204020204" pitchFamily="34" charset="-122"/>
                          <a:cs typeface="Times New Roman (正文 CS 字体)"/>
                        </a:rPr>
                        <a:t>69.83%</a:t>
                      </a:r>
                      <a:endParaRPr lang="zh-CN" sz="1400" b="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51607904"/>
                  </a:ext>
                </a:extLst>
              </a:tr>
              <a:tr h="504985">
                <a:tc>
                  <a:txBody>
                    <a:bodyPr/>
                    <a:lstStyle/>
                    <a:p>
                      <a:pPr indent="180340" algn="ctr">
                        <a:lnSpc>
                          <a:spcPct val="110000"/>
                        </a:lnSpc>
                      </a:pPr>
                      <a:r>
                        <a:rPr lang="en-US" sz="1400" dirty="0">
                          <a:effectLst/>
                          <a:latin typeface="Microsoft YaHei" panose="020B0503020204020204" pitchFamily="34" charset="-122"/>
                          <a:ea typeface="Microsoft YaHei" panose="020B0503020204020204" pitchFamily="34" charset="-122"/>
                          <a:cs typeface="Times New Roman" panose="02020603050405020304" pitchFamily="18" charset="0"/>
                        </a:rPr>
                        <a:t>F1</a:t>
                      </a:r>
                      <a:endParaRPr lang="zh-CN" sz="14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lnT w="12700" cap="flat" cmpd="sng" algn="ctr">
                      <a:noFill/>
                      <a:prstDash val="solid"/>
                      <a:round/>
                      <a:headEnd type="none" w="med" len="med"/>
                      <a:tailEnd type="none" w="med" len="med"/>
                    </a:lnT>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64.18%</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tcPr>
                </a:tc>
                <a:tc>
                  <a:txBody>
                    <a:bodyPr/>
                    <a:lstStyle/>
                    <a:p>
                      <a:pPr algn="ctr" fontAlgn="ctr"/>
                      <a:r>
                        <a:rPr lang="en-US" sz="1400" b="1" kern="0">
                          <a:solidFill>
                            <a:srgbClr val="000000"/>
                          </a:solidFill>
                          <a:effectLst/>
                          <a:latin typeface="Microsoft YaHei" panose="020B0503020204020204" pitchFamily="34" charset="-122"/>
                          <a:ea typeface="Microsoft YaHei" panose="020B0503020204020204" pitchFamily="34" charset="-122"/>
                          <a:cs typeface="Times New Roman (正文 CS 字体)"/>
                        </a:rPr>
                        <a:t>96.33%</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tcPr>
                </a:tc>
                <a:tc>
                  <a:txBody>
                    <a:bodyPr/>
                    <a:lstStyle/>
                    <a:p>
                      <a:pPr algn="ctr" fontAlgn="ctr"/>
                      <a:r>
                        <a:rPr lang="en-US" sz="1400" kern="0">
                          <a:solidFill>
                            <a:srgbClr val="000000"/>
                          </a:solidFill>
                          <a:effectLst/>
                          <a:latin typeface="Microsoft YaHei" panose="020B0503020204020204" pitchFamily="34" charset="-122"/>
                          <a:ea typeface="Microsoft YaHei" panose="020B0503020204020204" pitchFamily="34" charset="-122"/>
                          <a:cs typeface="Times New Roman (正文 CS 字体)"/>
                        </a:rPr>
                        <a:t>81.44%</a:t>
                      </a:r>
                      <a:endParaRPr lang="zh-CN" sz="14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tcPr>
                </a:tc>
                <a:tc>
                  <a:txBody>
                    <a:bodyPr/>
                    <a:lstStyle/>
                    <a:p>
                      <a:pPr algn="ctr" fontAlgn="ctr"/>
                      <a:r>
                        <a:rPr lang="en-US" sz="1400" kern="0" dirty="0">
                          <a:solidFill>
                            <a:srgbClr val="000000"/>
                          </a:solidFill>
                          <a:effectLst/>
                          <a:latin typeface="Microsoft YaHei" panose="020B0503020204020204" pitchFamily="34" charset="-122"/>
                          <a:ea typeface="Microsoft YaHei" panose="020B0503020204020204" pitchFamily="34" charset="-122"/>
                          <a:cs typeface="Times New Roman (正文 CS 字体)"/>
                        </a:rPr>
                        <a:t>27.50%</a:t>
                      </a:r>
                      <a:endParaRPr lang="zh-CN" sz="14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tcPr>
                </a:tc>
                <a:tc>
                  <a:txBody>
                    <a:bodyPr/>
                    <a:lstStyle/>
                    <a:p>
                      <a:pPr algn="ctr" fontAlgn="ctr"/>
                      <a:r>
                        <a:rPr lang="en-US" sz="1400" b="0" kern="0" dirty="0">
                          <a:solidFill>
                            <a:srgbClr val="000000"/>
                          </a:solidFill>
                          <a:effectLst/>
                          <a:latin typeface="Microsoft YaHei" panose="020B0503020204020204" pitchFamily="34" charset="-122"/>
                          <a:ea typeface="Microsoft YaHei" panose="020B0503020204020204" pitchFamily="34" charset="-122"/>
                          <a:cs typeface="Times New Roman (正文 CS 字体)"/>
                        </a:rPr>
                        <a:t>67.11%</a:t>
                      </a:r>
                      <a:endParaRPr lang="zh-CN" sz="1400" b="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lnT w="12700" cap="flat" cmpd="sng" algn="ctr">
                      <a:noFill/>
                      <a:prstDash val="solid"/>
                      <a:round/>
                      <a:headEnd type="none" w="med" len="med"/>
                      <a:tailEnd type="none" w="med" len="med"/>
                    </a:lnT>
                  </a:tcPr>
                </a:tc>
                <a:extLst>
                  <a:ext uri="{0D108BD9-81ED-4DB2-BD59-A6C34878D82A}">
                    <a16:rowId xmlns:a16="http://schemas.microsoft.com/office/drawing/2014/main" val="238191614"/>
                  </a:ext>
                </a:extLst>
              </a:tr>
            </a:tbl>
          </a:graphicData>
        </a:graphic>
      </p:graphicFrame>
      <p:pic>
        <p:nvPicPr>
          <p:cNvPr id="5" name="图片 4">
            <a:extLst>
              <a:ext uri="{FF2B5EF4-FFF2-40B4-BE49-F238E27FC236}">
                <a16:creationId xmlns:a16="http://schemas.microsoft.com/office/drawing/2014/main" id="{3E38A4E3-B55A-594C-ACC7-A241C6127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6" name="文本框 5">
            <a:extLst>
              <a:ext uri="{FF2B5EF4-FFF2-40B4-BE49-F238E27FC236}">
                <a16:creationId xmlns:a16="http://schemas.microsoft.com/office/drawing/2014/main" id="{62236988-4586-474B-99C2-D1D87351FE96}"/>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15</a:t>
            </a:r>
            <a:endParaRPr kumimoji="1" lang="zh-CN" altLang="en-US" sz="1400" dirty="0">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D8C26BED-FD23-7C47-9BA5-0FEA649495F8}"/>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Picture 2">
            <a:extLst>
              <a:ext uri="{FF2B5EF4-FFF2-40B4-BE49-F238E27FC236}">
                <a16:creationId xmlns:a16="http://schemas.microsoft.com/office/drawing/2014/main" id="{1361119F-A64D-B543-AF6F-13A945325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F221F986-8B4A-204A-A781-DA991D437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9" name="标题 6">
            <a:extLst>
              <a:ext uri="{FF2B5EF4-FFF2-40B4-BE49-F238E27FC236}">
                <a16:creationId xmlns:a16="http://schemas.microsoft.com/office/drawing/2014/main" id="{6865390B-9541-C848-AE2A-7AB2E6FAD7D5}"/>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Model validation through time series standard dataset</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33748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45482A6A-94B9-D947-9F0F-259CFCC110C8}"/>
              </a:ext>
            </a:extLst>
          </p:cNvPr>
          <p:cNvSpPr txBox="1"/>
          <p:nvPr/>
        </p:nvSpPr>
        <p:spPr>
          <a:xfrm>
            <a:off x="496492" y="1315779"/>
            <a:ext cx="8647508" cy="552265"/>
          </a:xfrm>
          <a:prstGeom prst="rect">
            <a:avLst/>
          </a:prstGeom>
          <a:noFill/>
        </p:spPr>
        <p:txBody>
          <a:bodyPr wrap="square" lIns="135000" tIns="135000" rIns="135000" bIns="135000" rtlCol="0">
            <a:spAutoFit/>
          </a:bodyPr>
          <a:lstStyle/>
          <a:p>
            <a:pPr indent="342884">
              <a:lnSpc>
                <a:spcPct val="125000"/>
              </a:lnSpc>
              <a:defRPr/>
            </a:pPr>
            <a:r>
              <a:rPr lang="en-US" altLang="zh-CN" sz="1600" dirty="0">
                <a:latin typeface="Microsoft YaHei" panose="020B0503020204020204" pitchFamily="34" charset="-122"/>
                <a:ea typeface="Microsoft YaHei" panose="020B0503020204020204" pitchFamily="34" charset="-122"/>
                <a:cs typeface="Times New Roman (正文 CS 字体)"/>
              </a:rPr>
              <a:t>Specific to each category, the recognition results of TTCM when </a:t>
            </a:r>
            <a:r>
              <a:rPr lang="el-GR" altLang="zh-CN" sz="1600" dirty="0">
                <a:latin typeface="Microsoft YaHei" panose="020B0503020204020204" pitchFamily="34" charset="-122"/>
                <a:ea typeface="Microsoft YaHei" panose="020B0503020204020204" pitchFamily="34" charset="-122"/>
                <a:cs typeface="Times New Roman (正文 CS 字体)"/>
              </a:rPr>
              <a:t>λ= 5 </a:t>
            </a:r>
            <a:endParaRPr kumimoji="1" lang="en-US" altLang="zh-CN" sz="16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graphicFrame>
        <p:nvGraphicFramePr>
          <p:cNvPr id="3" name="表格 2">
            <a:extLst>
              <a:ext uri="{FF2B5EF4-FFF2-40B4-BE49-F238E27FC236}">
                <a16:creationId xmlns:a16="http://schemas.microsoft.com/office/drawing/2014/main" id="{B45DEAA0-362A-3746-B0C2-78FEAEE6160B}"/>
              </a:ext>
            </a:extLst>
          </p:cNvPr>
          <p:cNvGraphicFramePr>
            <a:graphicFrameLocks noGrp="1"/>
          </p:cNvGraphicFramePr>
          <p:nvPr>
            <p:extLst>
              <p:ext uri="{D42A27DB-BD31-4B8C-83A1-F6EECF244321}">
                <p14:modId xmlns:p14="http://schemas.microsoft.com/office/powerpoint/2010/main" val="3187862611"/>
              </p:ext>
            </p:extLst>
          </p:nvPr>
        </p:nvGraphicFramePr>
        <p:xfrm>
          <a:off x="412766" y="2073011"/>
          <a:ext cx="8255620" cy="3108432"/>
        </p:xfrm>
        <a:graphic>
          <a:graphicData uri="http://schemas.openxmlformats.org/drawingml/2006/table">
            <a:tbl>
              <a:tblPr firstRow="1" firstCol="1" bandRow="1">
                <a:tableStyleId>{72833802-FEF1-4C79-8D5D-14CF1EAF98D9}</a:tableStyleId>
              </a:tblPr>
              <a:tblGrid>
                <a:gridCol w="1406986">
                  <a:extLst>
                    <a:ext uri="{9D8B030D-6E8A-4147-A177-3AD203B41FA5}">
                      <a16:colId xmlns:a16="http://schemas.microsoft.com/office/drawing/2014/main" val="3561711725"/>
                    </a:ext>
                  </a:extLst>
                </a:gridCol>
                <a:gridCol w="924005">
                  <a:extLst>
                    <a:ext uri="{9D8B030D-6E8A-4147-A177-3AD203B41FA5}">
                      <a16:colId xmlns:a16="http://schemas.microsoft.com/office/drawing/2014/main" val="528407239"/>
                    </a:ext>
                  </a:extLst>
                </a:gridCol>
                <a:gridCol w="924005">
                  <a:extLst>
                    <a:ext uri="{9D8B030D-6E8A-4147-A177-3AD203B41FA5}">
                      <a16:colId xmlns:a16="http://schemas.microsoft.com/office/drawing/2014/main" val="3178863581"/>
                    </a:ext>
                  </a:extLst>
                </a:gridCol>
                <a:gridCol w="924005">
                  <a:extLst>
                    <a:ext uri="{9D8B030D-6E8A-4147-A177-3AD203B41FA5}">
                      <a16:colId xmlns:a16="http://schemas.microsoft.com/office/drawing/2014/main" val="2800382099"/>
                    </a:ext>
                  </a:extLst>
                </a:gridCol>
                <a:gridCol w="924005">
                  <a:extLst>
                    <a:ext uri="{9D8B030D-6E8A-4147-A177-3AD203B41FA5}">
                      <a16:colId xmlns:a16="http://schemas.microsoft.com/office/drawing/2014/main" val="1125921101"/>
                    </a:ext>
                  </a:extLst>
                </a:gridCol>
                <a:gridCol w="924982">
                  <a:extLst>
                    <a:ext uri="{9D8B030D-6E8A-4147-A177-3AD203B41FA5}">
                      <a16:colId xmlns:a16="http://schemas.microsoft.com/office/drawing/2014/main" val="4018567896"/>
                    </a:ext>
                  </a:extLst>
                </a:gridCol>
                <a:gridCol w="924982">
                  <a:extLst>
                    <a:ext uri="{9D8B030D-6E8A-4147-A177-3AD203B41FA5}">
                      <a16:colId xmlns:a16="http://schemas.microsoft.com/office/drawing/2014/main" val="1279895682"/>
                    </a:ext>
                  </a:extLst>
                </a:gridCol>
                <a:gridCol w="1302650">
                  <a:extLst>
                    <a:ext uri="{9D8B030D-6E8A-4147-A177-3AD203B41FA5}">
                      <a16:colId xmlns:a16="http://schemas.microsoft.com/office/drawing/2014/main" val="2954168417"/>
                    </a:ext>
                  </a:extLst>
                </a:gridCol>
              </a:tblGrid>
              <a:tr h="471445">
                <a:tc>
                  <a:txBody>
                    <a:bodyPr/>
                    <a:lstStyle/>
                    <a:p>
                      <a:pPr algn="r" fontAlgn="ctr"/>
                      <a:r>
                        <a:rPr lang="en-US" altLang="zh-CN" sz="1200" kern="0" dirty="0">
                          <a:solidFill>
                            <a:schemeClr val="bg1"/>
                          </a:solidFill>
                          <a:effectLst/>
                          <a:latin typeface="Microsoft YaHei" panose="020B0503020204020204" pitchFamily="34" charset="-122"/>
                          <a:ea typeface="Microsoft YaHei" panose="020B0503020204020204" pitchFamily="34" charset="-122"/>
                        </a:rPr>
                        <a:t>Model</a:t>
                      </a:r>
                      <a:endParaRPr lang="zh-CN" sz="1200" kern="100" dirty="0">
                        <a:solidFill>
                          <a:schemeClr val="bg1"/>
                        </a:solidFill>
                        <a:effectLst/>
                        <a:latin typeface="Microsoft YaHei" panose="020B0503020204020204" pitchFamily="34" charset="-122"/>
                        <a:ea typeface="Microsoft YaHei" panose="020B0503020204020204" pitchFamily="34" charset="-122"/>
                      </a:endParaRPr>
                    </a:p>
                    <a:p>
                      <a:pPr algn="l" fontAlgn="ctr"/>
                      <a:r>
                        <a:rPr lang="en-US" altLang="zh-CN" sz="1200" kern="0" dirty="0">
                          <a:solidFill>
                            <a:schemeClr val="bg1"/>
                          </a:solidFill>
                          <a:effectLst/>
                          <a:latin typeface="Microsoft YaHei" panose="020B0503020204020204" pitchFamily="34" charset="-122"/>
                          <a:ea typeface="Microsoft YaHei" panose="020B0503020204020204" pitchFamily="34" charset="-122"/>
                        </a:rPr>
                        <a:t>Actual</a:t>
                      </a:r>
                      <a:endParaRPr lang="zh-CN" sz="1200" kern="100" dirty="0">
                        <a:solidFill>
                          <a:schemeClr val="bg1"/>
                        </a:solidFill>
                        <a:effectLst/>
                        <a:latin typeface="Microsoft YaHei" panose="020B0503020204020204" pitchFamily="34" charset="-122"/>
                        <a:ea typeface="Microsoft YaHei" panose="020B0503020204020204" pitchFamily="34" charset="-122"/>
                        <a:cs typeface="Times New Roman (正文 CS 字体)"/>
                      </a:endParaRPr>
                    </a:p>
                  </a:txBody>
                  <a:tcPr marL="0" marR="0" marT="0" marB="0" anchor="ctr">
                    <a:lnTlToBr w="19050" cap="flat" cmpd="sng" algn="ctr">
                      <a:solidFill>
                        <a:schemeClr val="bg1"/>
                      </a:solidFill>
                      <a:prstDash val="solid"/>
                      <a:round/>
                      <a:headEnd type="none" w="med" len="med"/>
                      <a:tailEnd type="none" w="med" len="med"/>
                    </a:lnTlToBr>
                  </a:tcP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Normal</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Cyclic</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Increasing trend</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Decreasing trend</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Upward shift</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Downward shift</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Recall</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extLst>
                  <a:ext uri="{0D108BD9-81ED-4DB2-BD59-A6C34878D82A}">
                    <a16:rowId xmlns:a16="http://schemas.microsoft.com/office/drawing/2014/main" val="3347727924"/>
                  </a:ext>
                </a:extLst>
              </a:tr>
              <a:tr h="375922">
                <a:tc>
                  <a:txBody>
                    <a:bodyPr/>
                    <a:lstStyle/>
                    <a:p>
                      <a:pPr indent="0" algn="ctr">
                        <a:lnSpc>
                          <a:spcPct val="110000"/>
                        </a:lnSpc>
                      </a:pPr>
                      <a:r>
                        <a:rPr lang="en-US" sz="1200">
                          <a:effectLst/>
                          <a:latin typeface="Microsoft YaHei" panose="020B0503020204020204" pitchFamily="34" charset="-122"/>
                          <a:ea typeface="Microsoft YaHei" panose="020B0503020204020204" pitchFamily="34" charset="-122"/>
                          <a:cs typeface="Times New Roman" panose="02020603050405020304" pitchFamily="18" charset="0"/>
                        </a:rPr>
                        <a:t>Normal</a:t>
                      </a:r>
                      <a:endParaRPr lang="zh-CN" sz="12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98</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2</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98.00%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extLst>
                  <a:ext uri="{0D108BD9-81ED-4DB2-BD59-A6C34878D82A}">
                    <a16:rowId xmlns:a16="http://schemas.microsoft.com/office/drawing/2014/main" val="940395091"/>
                  </a:ext>
                </a:extLst>
              </a:tr>
              <a:tr h="375922">
                <a:tc>
                  <a:txBody>
                    <a:bodyPr/>
                    <a:lstStyle/>
                    <a:p>
                      <a:pPr indent="0" algn="ctr">
                        <a:lnSpc>
                          <a:spcPct val="110000"/>
                        </a:lnSpc>
                      </a:pPr>
                      <a:r>
                        <a:rPr lang="en-US" sz="1200">
                          <a:effectLst/>
                          <a:latin typeface="Microsoft YaHei" panose="020B0503020204020204" pitchFamily="34" charset="-122"/>
                          <a:ea typeface="Microsoft YaHei" panose="020B0503020204020204" pitchFamily="34" charset="-122"/>
                          <a:cs typeface="Times New Roman" panose="02020603050405020304" pitchFamily="18" charset="0"/>
                        </a:rPr>
                        <a:t>Cyclic</a:t>
                      </a:r>
                      <a:endParaRPr lang="zh-CN" sz="12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0</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100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100.00%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extLst>
                  <a:ext uri="{0D108BD9-81ED-4DB2-BD59-A6C34878D82A}">
                    <a16:rowId xmlns:a16="http://schemas.microsoft.com/office/drawing/2014/main" val="2656114958"/>
                  </a:ext>
                </a:extLst>
              </a:tr>
              <a:tr h="375922">
                <a:tc>
                  <a:txBody>
                    <a:bodyPr/>
                    <a:lstStyle/>
                    <a:p>
                      <a:pPr indent="0" algn="ctr">
                        <a:lnSpc>
                          <a:spcPct val="110000"/>
                        </a:lnSpc>
                      </a:pPr>
                      <a:r>
                        <a:rPr lang="en-US" sz="1200">
                          <a:effectLst/>
                          <a:latin typeface="Microsoft YaHei" panose="020B0503020204020204" pitchFamily="34" charset="-122"/>
                          <a:ea typeface="Microsoft YaHei" panose="020B0503020204020204" pitchFamily="34" charset="-122"/>
                          <a:cs typeface="Times New Roman" panose="02020603050405020304" pitchFamily="18" charset="0"/>
                        </a:rPr>
                        <a:t>Increasing trend</a:t>
                      </a:r>
                      <a:endParaRPr lang="zh-CN" sz="12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0</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100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100.00%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extLst>
                  <a:ext uri="{0D108BD9-81ED-4DB2-BD59-A6C34878D82A}">
                    <a16:rowId xmlns:a16="http://schemas.microsoft.com/office/drawing/2014/main" val="2078266339"/>
                  </a:ext>
                </a:extLst>
              </a:tr>
              <a:tr h="375922">
                <a:tc>
                  <a:txBody>
                    <a:bodyPr/>
                    <a:lstStyle/>
                    <a:p>
                      <a:pPr indent="0" algn="ctr">
                        <a:lnSpc>
                          <a:spcPct val="110000"/>
                        </a:lnSpc>
                      </a:pPr>
                      <a:r>
                        <a:rPr lang="en-US" sz="1200">
                          <a:effectLst/>
                          <a:latin typeface="Microsoft YaHei" panose="020B0503020204020204" pitchFamily="34" charset="-122"/>
                          <a:ea typeface="Microsoft YaHei" panose="020B0503020204020204" pitchFamily="34" charset="-122"/>
                          <a:cs typeface="Times New Roman" panose="02020603050405020304" pitchFamily="18" charset="0"/>
                        </a:rPr>
                        <a:t>Decreasing trend</a:t>
                      </a:r>
                      <a:endParaRPr lang="zh-CN" sz="12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0</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99</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1</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99.00%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extLst>
                  <a:ext uri="{0D108BD9-81ED-4DB2-BD59-A6C34878D82A}">
                    <a16:rowId xmlns:a16="http://schemas.microsoft.com/office/drawing/2014/main" val="2883308088"/>
                  </a:ext>
                </a:extLst>
              </a:tr>
              <a:tr h="375922">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Upward shift</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1</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0</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11</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88</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88.00%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extLst>
                  <a:ext uri="{0D108BD9-81ED-4DB2-BD59-A6C34878D82A}">
                    <a16:rowId xmlns:a16="http://schemas.microsoft.com/office/drawing/2014/main" val="333050135"/>
                  </a:ext>
                </a:extLst>
              </a:tr>
              <a:tr h="375922">
                <a:tc>
                  <a:txBody>
                    <a:bodyPr/>
                    <a:lstStyle/>
                    <a:p>
                      <a:pPr indent="0" algn="ctr">
                        <a:lnSpc>
                          <a:spcPct val="110000"/>
                        </a:lnSpc>
                      </a:pPr>
                      <a:r>
                        <a:rPr lang="en-US" sz="1200">
                          <a:effectLst/>
                          <a:latin typeface="Microsoft YaHei" panose="020B0503020204020204" pitchFamily="34" charset="-122"/>
                          <a:ea typeface="Microsoft YaHei" panose="020B0503020204020204" pitchFamily="34" charset="-122"/>
                          <a:cs typeface="Times New Roman" panose="02020603050405020304" pitchFamily="18" charset="0"/>
                        </a:rPr>
                        <a:t>Downward shift</a:t>
                      </a:r>
                      <a:endParaRPr lang="zh-CN" sz="12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7</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0</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93</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93.00%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extLst>
                  <a:ext uri="{0D108BD9-81ED-4DB2-BD59-A6C34878D82A}">
                    <a16:rowId xmlns:a16="http://schemas.microsoft.com/office/drawing/2014/main" val="1516219847"/>
                  </a:ext>
                </a:extLst>
              </a:tr>
              <a:tr h="381455">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Precision</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98.99%</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100.00%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88.50%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93.40%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a:effectLst/>
                          <a:latin typeface="Microsoft YaHei" panose="020B0503020204020204" pitchFamily="34" charset="-122"/>
                          <a:ea typeface="Microsoft YaHei" panose="020B0503020204020204" pitchFamily="34" charset="-122"/>
                        </a:rPr>
                        <a:t>100.00%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98.94%</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tc>
                  <a:txBody>
                    <a:bodyPr/>
                    <a:lstStyle/>
                    <a:p>
                      <a:pPr algn="ctr" fontAlgn="ctr"/>
                      <a:r>
                        <a:rPr lang="en-US" sz="1200" kern="0" dirty="0">
                          <a:effectLst/>
                          <a:latin typeface="Microsoft YaHei" panose="020B0503020204020204" pitchFamily="34" charset="-122"/>
                          <a:ea typeface="Microsoft YaHei" panose="020B0503020204020204" pitchFamily="34" charset="-122"/>
                        </a:rPr>
                        <a:t>F</a:t>
                      </a:r>
                      <a:r>
                        <a:rPr lang="en-US" sz="1200" kern="0" baseline="-25000" dirty="0">
                          <a:effectLst/>
                          <a:latin typeface="Microsoft YaHei" panose="020B0503020204020204" pitchFamily="34" charset="-122"/>
                          <a:ea typeface="Microsoft YaHei" panose="020B0503020204020204" pitchFamily="34" charset="-122"/>
                        </a:rPr>
                        <a:t>1</a:t>
                      </a:r>
                      <a:r>
                        <a:rPr lang="en-US" sz="1200" kern="0" dirty="0">
                          <a:effectLst/>
                          <a:latin typeface="Microsoft YaHei" panose="020B0503020204020204" pitchFamily="34" charset="-122"/>
                          <a:ea typeface="Microsoft YaHei" panose="020B0503020204020204" pitchFamily="34" charset="-122"/>
                        </a:rPr>
                        <a:t> = 0.9633</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27146" marR="0" marT="0" marB="0" anchor="ctr"/>
                </a:tc>
                <a:extLst>
                  <a:ext uri="{0D108BD9-81ED-4DB2-BD59-A6C34878D82A}">
                    <a16:rowId xmlns:a16="http://schemas.microsoft.com/office/drawing/2014/main" val="3064022926"/>
                  </a:ext>
                </a:extLst>
              </a:tr>
            </a:tbl>
          </a:graphicData>
        </a:graphic>
      </p:graphicFrame>
      <p:sp>
        <p:nvSpPr>
          <p:cNvPr id="8" name="文本框 7">
            <a:extLst>
              <a:ext uri="{FF2B5EF4-FFF2-40B4-BE49-F238E27FC236}">
                <a16:creationId xmlns:a16="http://schemas.microsoft.com/office/drawing/2014/main" id="{B2234C68-EB01-4A48-85BD-EF86F104B436}"/>
              </a:ext>
            </a:extLst>
          </p:cNvPr>
          <p:cNvSpPr txBox="1"/>
          <p:nvPr/>
        </p:nvSpPr>
        <p:spPr>
          <a:xfrm>
            <a:off x="706960" y="5430788"/>
            <a:ext cx="7614980" cy="1156792"/>
          </a:xfrm>
          <a:prstGeom prst="rect">
            <a:avLst/>
          </a:prstGeom>
          <a:noFill/>
        </p:spPr>
        <p:txBody>
          <a:bodyPr wrap="square">
            <a:spAutoFit/>
          </a:bodyPr>
          <a:lstStyle/>
          <a:p>
            <a:pPr algn="just">
              <a:lnSpc>
                <a:spcPct val="150000"/>
              </a:lnSpc>
            </a:pPr>
            <a:r>
              <a:rPr lang="zh-CN" altLang="en-US"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TTCM can effectively distinguish the six types of trends in the test data set, and only errors appear in the recognition of a small number of increasing and upward shifts and decreasing and downward shifts. </a:t>
            </a:r>
            <a:endParaRPr lang="zh-CN"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15E79B93-7E73-AD4E-B1AC-DC541AF6E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7" name="文本框 6">
            <a:extLst>
              <a:ext uri="{FF2B5EF4-FFF2-40B4-BE49-F238E27FC236}">
                <a16:creationId xmlns:a16="http://schemas.microsoft.com/office/drawing/2014/main" id="{25547607-1E05-CA4E-9D83-321B314107B2}"/>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16</a:t>
            </a:r>
            <a:endParaRPr kumimoji="1" lang="zh-CN" altLang="en-US" sz="1400" dirty="0">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0B44EFBC-0633-1C45-81B7-C561751D06FC}"/>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Picture 2">
            <a:extLst>
              <a:ext uri="{FF2B5EF4-FFF2-40B4-BE49-F238E27FC236}">
                <a16:creationId xmlns:a16="http://schemas.microsoft.com/office/drawing/2014/main" id="{A62586E7-87B4-5F4E-A867-0E328941E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40A74E03-50A4-3846-8385-19D1E397F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10" name="标题 6">
            <a:extLst>
              <a:ext uri="{FF2B5EF4-FFF2-40B4-BE49-F238E27FC236}">
                <a16:creationId xmlns:a16="http://schemas.microsoft.com/office/drawing/2014/main" id="{7C42EA5B-78CF-6C4F-8ECE-FC7A1180EC12}"/>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Model validation through time series standard dataset</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6309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821BFCE-EE5D-BE49-B6B9-1E98F9A843DB}"/>
              </a:ext>
            </a:extLst>
          </p:cNvPr>
          <p:cNvSpPr txBox="1"/>
          <p:nvPr/>
        </p:nvSpPr>
        <p:spPr>
          <a:xfrm>
            <a:off x="464596" y="1098796"/>
            <a:ext cx="8236744" cy="1156792"/>
          </a:xfrm>
          <a:prstGeom prst="rect">
            <a:avLst/>
          </a:prstGeom>
          <a:noFill/>
        </p:spPr>
        <p:txBody>
          <a:bodyPr wrap="square">
            <a:spAutoFit/>
          </a:bodyPr>
          <a:lstStyle/>
          <a:p>
            <a:pPr indent="342884" algn="just">
              <a:lnSpc>
                <a:spcPct val="150000"/>
              </a:lnSpc>
            </a:pPr>
            <a:r>
              <a:rPr lang="en-US" altLang="zh-CN" sz="1600" kern="100" dirty="0">
                <a:latin typeface="Microsoft YaHei" panose="020B0503020204020204" pitchFamily="34" charset="-122"/>
                <a:ea typeface="Microsoft YaHei" panose="020B0503020204020204" pitchFamily="34" charset="-122"/>
                <a:cs typeface="Times New Roman" panose="02020603050405020304" pitchFamily="18" charset="0"/>
              </a:rPr>
              <a:t>Taking LIS as an example, this study collected data of </a:t>
            </a:r>
            <a:r>
              <a:rPr lang="en-US" altLang="zh-CN" sz="1600" b="1" kern="100" dirty="0">
                <a:latin typeface="Microsoft YaHei" panose="020B0503020204020204" pitchFamily="34" charset="-122"/>
                <a:ea typeface="Microsoft YaHei" panose="020B0503020204020204" pitchFamily="34" charset="-122"/>
                <a:cs typeface="Times New Roman" panose="02020603050405020304" pitchFamily="18" charset="0"/>
              </a:rPr>
              <a:t>38,932 </a:t>
            </a:r>
            <a:r>
              <a:rPr lang="en-US" altLang="zh-CN" sz="1600" kern="100" dirty="0">
                <a:latin typeface="Microsoft YaHei" panose="020B0503020204020204" pitchFamily="34" charset="-122"/>
                <a:ea typeface="Microsoft YaHei" panose="020B0503020204020204" pitchFamily="34" charset="-122"/>
                <a:cs typeface="Times New Roman" panose="02020603050405020304" pitchFamily="18" charset="0"/>
              </a:rPr>
              <a:t>papers published in SSCI journals from 2011 to 2020. After preprocessing, the number and frequency of keywords in each year are statistically.</a:t>
            </a:r>
            <a:endParaRPr lang="zh-CN" altLang="zh-CN" sz="1600"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D8AEDD07-E977-2E4D-BC3A-C504941D0760}"/>
              </a:ext>
            </a:extLst>
          </p:cNvPr>
          <p:cNvGraphicFramePr>
            <a:graphicFrameLocks noGrp="1"/>
          </p:cNvGraphicFramePr>
          <p:nvPr>
            <p:extLst>
              <p:ext uri="{D42A27DB-BD31-4B8C-83A1-F6EECF244321}">
                <p14:modId xmlns:p14="http://schemas.microsoft.com/office/powerpoint/2010/main" val="2761780856"/>
              </p:ext>
            </p:extLst>
          </p:nvPr>
        </p:nvGraphicFramePr>
        <p:xfrm>
          <a:off x="602456" y="2319456"/>
          <a:ext cx="7979306" cy="3139453"/>
        </p:xfrm>
        <a:graphic>
          <a:graphicData uri="http://schemas.openxmlformats.org/drawingml/2006/table">
            <a:tbl>
              <a:tblPr firstRow="1" firstCol="1" bandRow="1">
                <a:tableStyleId>{72833802-FEF1-4C79-8D5D-14CF1EAF98D9}</a:tableStyleId>
              </a:tblPr>
              <a:tblGrid>
                <a:gridCol w="1621849">
                  <a:extLst>
                    <a:ext uri="{9D8B030D-6E8A-4147-A177-3AD203B41FA5}">
                      <a16:colId xmlns:a16="http://schemas.microsoft.com/office/drawing/2014/main" val="2553729445"/>
                    </a:ext>
                  </a:extLst>
                </a:gridCol>
                <a:gridCol w="1578536">
                  <a:extLst>
                    <a:ext uri="{9D8B030D-6E8A-4147-A177-3AD203B41FA5}">
                      <a16:colId xmlns:a16="http://schemas.microsoft.com/office/drawing/2014/main" val="3046065544"/>
                    </a:ext>
                  </a:extLst>
                </a:gridCol>
                <a:gridCol w="1621849">
                  <a:extLst>
                    <a:ext uri="{9D8B030D-6E8A-4147-A177-3AD203B41FA5}">
                      <a16:colId xmlns:a16="http://schemas.microsoft.com/office/drawing/2014/main" val="3915438844"/>
                    </a:ext>
                  </a:extLst>
                </a:gridCol>
                <a:gridCol w="1578536">
                  <a:extLst>
                    <a:ext uri="{9D8B030D-6E8A-4147-A177-3AD203B41FA5}">
                      <a16:colId xmlns:a16="http://schemas.microsoft.com/office/drawing/2014/main" val="2943367371"/>
                    </a:ext>
                  </a:extLst>
                </a:gridCol>
                <a:gridCol w="1578536">
                  <a:extLst>
                    <a:ext uri="{9D8B030D-6E8A-4147-A177-3AD203B41FA5}">
                      <a16:colId xmlns:a16="http://schemas.microsoft.com/office/drawing/2014/main" val="298158056"/>
                    </a:ext>
                  </a:extLst>
                </a:gridCol>
              </a:tblGrid>
              <a:tr h="275115">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Year</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Number of papers</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Number of keywords</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Frequency of keywords</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0" algn="ctr">
                        <a:lnSpc>
                          <a:spcPct val="110000"/>
                        </a:lnSpc>
                      </a:pPr>
                      <a:r>
                        <a:rPr lang="en-US" sz="1200" dirty="0">
                          <a:effectLst/>
                          <a:latin typeface="Microsoft YaHei" panose="020B0503020204020204" pitchFamily="34" charset="-122"/>
                          <a:ea typeface="Microsoft YaHei" panose="020B0503020204020204" pitchFamily="34" charset="-122"/>
                          <a:cs typeface="Times New Roman" panose="02020603050405020304" pitchFamily="18" charset="0"/>
                        </a:rPr>
                        <a:t>Average word frequency</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extLst>
                  <a:ext uri="{0D108BD9-81ED-4DB2-BD59-A6C34878D82A}">
                    <a16:rowId xmlns:a16="http://schemas.microsoft.com/office/drawing/2014/main" val="2560139900"/>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2011</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3298</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6324</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dirty="0">
                          <a:effectLst/>
                          <a:latin typeface="Microsoft YaHei" panose="020B0503020204020204" pitchFamily="34" charset="-122"/>
                          <a:ea typeface="Microsoft YaHei" panose="020B0503020204020204" pitchFamily="34" charset="-122"/>
                        </a:rPr>
                        <a:t>10706</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dirty="0">
                          <a:effectLst/>
                          <a:latin typeface="Microsoft YaHei" panose="020B0503020204020204" pitchFamily="34" charset="-122"/>
                          <a:ea typeface="Microsoft YaHei" panose="020B0503020204020204" pitchFamily="34" charset="-122"/>
                        </a:rPr>
                        <a:t>1.69</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2009597778"/>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2012</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3414</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7125</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12230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1.72</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392691001"/>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2013</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3618</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dirty="0">
                          <a:effectLst/>
                          <a:latin typeface="Microsoft YaHei" panose="020B0503020204020204" pitchFamily="34" charset="-122"/>
                          <a:ea typeface="Microsoft YaHei" panose="020B0503020204020204" pitchFamily="34" charset="-122"/>
                        </a:rPr>
                        <a:t>8087</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13876</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1.72</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4265692193"/>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2014</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3732</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8267</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14089</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2304798032"/>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2015</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3822</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8806</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15546</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1.77</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1046099303"/>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2016</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4155</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10082</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17922</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1.78</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808921372"/>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2017</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4139</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10156</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17273</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2093748916"/>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2018</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4079</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10632</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17894</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1.68</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1777478141"/>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2019</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4205</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11034</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18917</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1.71</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3262000691"/>
                  </a:ext>
                </a:extLst>
              </a:tr>
              <a:tr h="275115">
                <a:tc>
                  <a:txBody>
                    <a:bodyPr/>
                    <a:lstStyle/>
                    <a:p>
                      <a:pPr algn="ctr"/>
                      <a:r>
                        <a:rPr lang="en-US" sz="1200" kern="0">
                          <a:effectLst/>
                          <a:latin typeface="Microsoft YaHei" panose="020B0503020204020204" pitchFamily="34" charset="-122"/>
                          <a:ea typeface="Microsoft YaHei" panose="020B0503020204020204" pitchFamily="34" charset="-122"/>
                        </a:rPr>
                        <a:t>2020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4470</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dirty="0">
                          <a:effectLst/>
                          <a:latin typeface="Microsoft YaHei" panose="020B0503020204020204" pitchFamily="34" charset="-122"/>
                          <a:ea typeface="Microsoft YaHei" panose="020B0503020204020204" pitchFamily="34" charset="-122"/>
                        </a:rPr>
                        <a:t>12270</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a:effectLst/>
                          <a:latin typeface="Microsoft YaHei" panose="020B0503020204020204" pitchFamily="34" charset="-122"/>
                          <a:ea typeface="Microsoft YaHei" panose="020B0503020204020204" pitchFamily="34" charset="-122"/>
                        </a:rPr>
                        <a:t>21215</a:t>
                      </a:r>
                      <a:endParaRPr lang="zh-CN" sz="1200" kern="10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tc>
                  <a:txBody>
                    <a:bodyPr/>
                    <a:lstStyle/>
                    <a:p>
                      <a:pPr algn="ctr"/>
                      <a:r>
                        <a:rPr lang="en-US" sz="1200" kern="0" dirty="0">
                          <a:effectLst/>
                          <a:latin typeface="Microsoft YaHei" panose="020B0503020204020204" pitchFamily="34" charset="-122"/>
                          <a:ea typeface="Microsoft YaHei" panose="020B0503020204020204" pitchFamily="34" charset="-122"/>
                        </a:rPr>
                        <a:t>1.73</a:t>
                      </a:r>
                      <a:endParaRPr lang="zh-CN" sz="1200" kern="100" dirty="0">
                        <a:effectLst/>
                        <a:latin typeface="Microsoft YaHei" panose="020B0503020204020204" pitchFamily="34" charset="-122"/>
                        <a:ea typeface="Microsoft YaHei" panose="020B0503020204020204" pitchFamily="34" charset="-122"/>
                        <a:cs typeface="Times New Roman (正文 CS 字体)"/>
                      </a:endParaRPr>
                    </a:p>
                  </a:txBody>
                  <a:tcPr marL="51435" marR="51435" marT="0" marB="0" anchor="ctr"/>
                </a:tc>
                <a:extLst>
                  <a:ext uri="{0D108BD9-81ED-4DB2-BD59-A6C34878D82A}">
                    <a16:rowId xmlns:a16="http://schemas.microsoft.com/office/drawing/2014/main" val="615207474"/>
                  </a:ext>
                </a:extLst>
              </a:tr>
            </a:tbl>
          </a:graphicData>
        </a:graphic>
      </p:graphicFrame>
      <p:pic>
        <p:nvPicPr>
          <p:cNvPr id="5" name="图片 4">
            <a:extLst>
              <a:ext uri="{FF2B5EF4-FFF2-40B4-BE49-F238E27FC236}">
                <a16:creationId xmlns:a16="http://schemas.microsoft.com/office/drawing/2014/main" id="{5A4E016E-8327-CD45-BACD-8C728FD45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6" name="文本框 5">
            <a:extLst>
              <a:ext uri="{FF2B5EF4-FFF2-40B4-BE49-F238E27FC236}">
                <a16:creationId xmlns:a16="http://schemas.microsoft.com/office/drawing/2014/main" id="{38D4120C-B149-454B-83B5-464E6D54D9CE}"/>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17</a:t>
            </a:r>
            <a:endParaRPr kumimoji="1" lang="zh-CN" altLang="en-US" sz="1400"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E4F352C1-9513-5249-9FD1-A8A3E744A1AD}"/>
              </a:ext>
            </a:extLst>
          </p:cNvPr>
          <p:cNvSpPr txBox="1"/>
          <p:nvPr/>
        </p:nvSpPr>
        <p:spPr>
          <a:xfrm>
            <a:off x="763752" y="5458909"/>
            <a:ext cx="7803918" cy="1341457"/>
          </a:xfrm>
          <a:prstGeom prst="rect">
            <a:avLst/>
          </a:prstGeom>
          <a:noFill/>
        </p:spPr>
        <p:txBody>
          <a:bodyPr wrap="square">
            <a:spAutoFit/>
          </a:bodyPr>
          <a:lstStyle/>
          <a:p>
            <a:pPr marL="285750" indent="-285750">
              <a:lnSpc>
                <a:spcPct val="130000"/>
              </a:lnSpc>
              <a:buFont typeface="Wingdings" pitchFamily="2" charset="2"/>
              <a:buChar char="l"/>
            </a:pPr>
            <a:r>
              <a:rPr lang="en-US" altLang="zh-CN" sz="1600" dirty="0">
                <a:latin typeface="Microsoft YaHei" panose="020B0503020204020204" pitchFamily="34" charset="-122"/>
                <a:ea typeface="Microsoft YaHei" panose="020B0503020204020204" pitchFamily="34" charset="-122"/>
                <a:cs typeface="Times New Roman (正文 CS 字体)"/>
              </a:rPr>
              <a:t>A total of </a:t>
            </a:r>
            <a:r>
              <a:rPr lang="en-US" altLang="zh-CN" sz="1600" b="1" dirty="0">
                <a:latin typeface="Microsoft YaHei" panose="020B0503020204020204" pitchFamily="34" charset="-122"/>
                <a:ea typeface="Microsoft YaHei" panose="020B0503020204020204" pitchFamily="34" charset="-122"/>
                <a:cs typeface="Times New Roman (正文 CS 字体)"/>
              </a:rPr>
              <a:t>1,952 </a:t>
            </a:r>
            <a:r>
              <a:rPr lang="en-US" altLang="zh-CN" sz="1600" dirty="0">
                <a:latin typeface="Microsoft YaHei" panose="020B0503020204020204" pitchFamily="34" charset="-122"/>
                <a:ea typeface="Microsoft YaHei" panose="020B0503020204020204" pitchFamily="34" charset="-122"/>
                <a:cs typeface="Times New Roman (正文 CS 字体)"/>
              </a:rPr>
              <a:t>high-frequency words from 2011 to 2020 were screened for cluster analysis</a:t>
            </a:r>
          </a:p>
          <a:p>
            <a:pPr marL="285750" indent="-285750">
              <a:lnSpc>
                <a:spcPct val="130000"/>
              </a:lnSpc>
              <a:buFont typeface="Wingdings" pitchFamily="2" charset="2"/>
              <a:buChar char="l"/>
            </a:pPr>
            <a:r>
              <a:rPr lang="en-US" altLang="zh-CN" sz="1600" dirty="0">
                <a:latin typeface="Microsoft YaHei" panose="020B0503020204020204" pitchFamily="34" charset="-122"/>
                <a:ea typeface="Microsoft YaHei" panose="020B0503020204020204" pitchFamily="34" charset="-122"/>
              </a:rPr>
              <a:t>Following the principle of low, the study set </a:t>
            </a:r>
            <a:r>
              <a:rPr lang="el-GR" altLang="zh-CN" sz="1600" b="1" dirty="0">
                <a:latin typeface="Microsoft YaHei" panose="020B0503020204020204" pitchFamily="34" charset="-122"/>
                <a:ea typeface="Microsoft YaHei" panose="020B0503020204020204" pitchFamily="34" charset="-122"/>
              </a:rPr>
              <a:t>λ </a:t>
            </a:r>
            <a:r>
              <a:rPr lang="en-US" altLang="zh-CN" sz="1600" b="1" dirty="0">
                <a:latin typeface="Microsoft YaHei" panose="020B0503020204020204" pitchFamily="34" charset="-122"/>
                <a:ea typeface="Microsoft YaHei" panose="020B0503020204020204" pitchFamily="34" charset="-122"/>
              </a:rPr>
              <a:t>to 3 </a:t>
            </a:r>
            <a:r>
              <a:rPr lang="en-US" altLang="zh-CN" sz="1600" dirty="0">
                <a:latin typeface="Microsoft YaHei" panose="020B0503020204020204" pitchFamily="34" charset="-122"/>
                <a:ea typeface="Microsoft YaHei" panose="020B0503020204020204" pitchFamily="34" charset="-122"/>
              </a:rPr>
              <a:t>and the number of clusters </a:t>
            </a:r>
            <a:r>
              <a:rPr lang="en-US" altLang="zh-CN" sz="1600" b="1" dirty="0">
                <a:latin typeface="Microsoft YaHei" panose="020B0503020204020204" pitchFamily="34" charset="-122"/>
                <a:ea typeface="Microsoft YaHei" panose="020B0503020204020204" pitchFamily="34" charset="-122"/>
              </a:rPr>
              <a:t>k to 5 </a:t>
            </a:r>
            <a:r>
              <a:rPr lang="en-US" altLang="zh-CN" sz="1600" dirty="0">
                <a:latin typeface="Microsoft YaHei" panose="020B0503020204020204" pitchFamily="34" charset="-122"/>
                <a:ea typeface="Microsoft YaHei" panose="020B0503020204020204" pitchFamily="34" charset="-122"/>
              </a:rPr>
              <a:t>for the TTCM</a:t>
            </a:r>
          </a:p>
        </p:txBody>
      </p:sp>
      <p:sp>
        <p:nvSpPr>
          <p:cNvPr id="9" name="矩形 8">
            <a:extLst>
              <a:ext uri="{FF2B5EF4-FFF2-40B4-BE49-F238E27FC236}">
                <a16:creationId xmlns:a16="http://schemas.microsoft.com/office/drawing/2014/main" id="{04506536-A51B-234A-9D00-5201F0E15CBD}"/>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Picture 2">
            <a:extLst>
              <a:ext uri="{FF2B5EF4-FFF2-40B4-BE49-F238E27FC236}">
                <a16:creationId xmlns:a16="http://schemas.microsoft.com/office/drawing/2014/main" id="{22A197FF-0E4F-0848-B48E-EBAED346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AA432CD3-E09E-C649-B149-CF93E14FD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10" name="标题 6">
            <a:extLst>
              <a:ext uri="{FF2B5EF4-FFF2-40B4-BE49-F238E27FC236}">
                <a16:creationId xmlns:a16="http://schemas.microsoft.com/office/drawing/2014/main" id="{F344B651-1C80-944C-8733-A8BBD949181D}"/>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Temporal trend clustering through word frequency time series</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36842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607A25-CFF4-F241-A517-272B44114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31" y="1551037"/>
            <a:ext cx="5411669" cy="4062011"/>
          </a:xfrm>
          <a:prstGeom prst="rect">
            <a:avLst/>
          </a:prstGeom>
        </p:spPr>
      </p:pic>
      <p:sp>
        <p:nvSpPr>
          <p:cNvPr id="6" name="文本框 5">
            <a:extLst>
              <a:ext uri="{FF2B5EF4-FFF2-40B4-BE49-F238E27FC236}">
                <a16:creationId xmlns:a16="http://schemas.microsoft.com/office/drawing/2014/main" id="{8A35DFB4-570E-514C-BE26-904CFDF7DB7F}"/>
              </a:ext>
            </a:extLst>
          </p:cNvPr>
          <p:cNvSpPr txBox="1"/>
          <p:nvPr/>
        </p:nvSpPr>
        <p:spPr>
          <a:xfrm>
            <a:off x="658370" y="5695114"/>
            <a:ext cx="4957830" cy="646331"/>
          </a:xfrm>
          <a:prstGeom prst="rect">
            <a:avLst/>
          </a:prstGeom>
          <a:noFill/>
        </p:spPr>
        <p:txBody>
          <a:bodyPr wrap="square">
            <a:spAutoFit/>
          </a:bodyPr>
          <a:lstStyle/>
          <a:p>
            <a:r>
              <a:rPr lang="en-US" altLang="zh-CN" sz="1800" dirty="0">
                <a:effectLst/>
                <a:latin typeface="Libertinus Serif"/>
                <a:ea typeface="Times New Roman" panose="02020603050405020304" pitchFamily="18" charset="0"/>
                <a:cs typeface="Times New Roman" panose="02020603050405020304" pitchFamily="18" charset="0"/>
              </a:rPr>
              <a:t>Part of words with </a:t>
            </a:r>
            <a:r>
              <a:rPr lang="en-US" altLang="zh-CN" sz="1800" b="1" dirty="0">
                <a:effectLst/>
                <a:latin typeface="Libertinus Serif"/>
                <a:ea typeface="Times New Roman" panose="02020603050405020304" pitchFamily="18" charset="0"/>
                <a:cs typeface="Times New Roman" panose="02020603050405020304" pitchFamily="18" charset="0"/>
              </a:rPr>
              <a:t>burst trend </a:t>
            </a:r>
            <a:r>
              <a:rPr lang="en-US" altLang="zh-CN" sz="1800" dirty="0">
                <a:effectLst/>
                <a:latin typeface="Libertinus Serif"/>
                <a:ea typeface="Times New Roman" panose="02020603050405020304" pitchFamily="18" charset="0"/>
                <a:cs typeface="Times New Roman" panose="02020603050405020304" pitchFamily="18" charset="0"/>
              </a:rPr>
              <a:t>in word frequency series (</a:t>
            </a:r>
            <a:r>
              <a:rPr lang="en-US" altLang="zh-CN" sz="1800" b="1" dirty="0">
                <a:effectLst/>
                <a:latin typeface="Libertinus Serif"/>
                <a:ea typeface="Times New Roman" panose="02020603050405020304" pitchFamily="18" charset="0"/>
                <a:cs typeface="Times New Roman" panose="02020603050405020304" pitchFamily="18" charset="0"/>
              </a:rPr>
              <a:t>emerging words</a:t>
            </a:r>
            <a:r>
              <a:rPr lang="en-US" altLang="zh-CN" sz="1800" dirty="0">
                <a:effectLst/>
                <a:latin typeface="Libertinus Serif"/>
                <a:ea typeface="Times New Roman" panose="02020603050405020304" pitchFamily="18" charset="0"/>
                <a:cs typeface="Times New Roman" panose="02020603050405020304" pitchFamily="18" charset="0"/>
              </a:rPr>
              <a:t>)</a:t>
            </a:r>
            <a:r>
              <a:rPr lang="zh-CN" altLang="zh-CN" sz="1600" dirty="0">
                <a:effectLst/>
              </a:rPr>
              <a:t> </a:t>
            </a:r>
            <a:endParaRPr lang="zh-CN" altLang="en-US" sz="1600"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C4330C62-7A4C-2B4B-8F29-BF225A91F17A}"/>
              </a:ext>
            </a:extLst>
          </p:cNvPr>
          <p:cNvSpPr txBox="1"/>
          <p:nvPr/>
        </p:nvSpPr>
        <p:spPr>
          <a:xfrm>
            <a:off x="5705140" y="1357841"/>
            <a:ext cx="3234329" cy="4862421"/>
          </a:xfrm>
          <a:prstGeom prst="rect">
            <a:avLst/>
          </a:prstGeom>
          <a:noFill/>
        </p:spPr>
        <p:txBody>
          <a:bodyPr wrap="square">
            <a:spAutoFit/>
          </a:bodyPr>
          <a:lstStyle/>
          <a:p>
            <a:pPr algn="just">
              <a:lnSpc>
                <a:spcPct val="130000"/>
              </a:lnSpc>
            </a:pPr>
            <a:r>
              <a:rPr lang="en-US" altLang="zh-CN" sz="1600" kern="100" dirty="0">
                <a:latin typeface="Microsoft YaHei" panose="020B0503020204020204" pitchFamily="34" charset="-122"/>
                <a:ea typeface="Microsoft YaHei" panose="020B0503020204020204" pitchFamily="34" charset="-122"/>
                <a:cs typeface="Times New Roman (正文 CS 字体)"/>
              </a:rPr>
              <a:t>In the clustering results of temporal trend of word frequency, the first kind of trend can be summarized as the </a:t>
            </a:r>
            <a:r>
              <a:rPr lang="en-US" altLang="zh-CN" sz="1600" b="1" kern="100" dirty="0">
                <a:latin typeface="Microsoft YaHei" panose="020B0503020204020204" pitchFamily="34" charset="-122"/>
                <a:ea typeface="Microsoft YaHei" panose="020B0503020204020204" pitchFamily="34" charset="-122"/>
                <a:cs typeface="Times New Roman (正文 CS 字体)"/>
              </a:rPr>
              <a:t>burst trend</a:t>
            </a:r>
            <a:r>
              <a:rPr lang="en-US" altLang="zh-CN" sz="1600" kern="100" dirty="0">
                <a:latin typeface="Microsoft YaHei" panose="020B0503020204020204" pitchFamily="34" charset="-122"/>
                <a:ea typeface="Microsoft YaHei" panose="020B0503020204020204" pitchFamily="34" charset="-122"/>
                <a:cs typeface="Times New Roman (正文 CS 字体)"/>
              </a:rPr>
              <a:t>. The obvious characteristic of this kind of trend is that the word frequency of keywords is low in the early and middle period of the whole-time span, but the term frequency shows a trend of </a:t>
            </a:r>
            <a:r>
              <a:rPr lang="en-US" altLang="zh-CN" sz="1600" b="1" kern="100" dirty="0">
                <a:latin typeface="Microsoft YaHei" panose="020B0503020204020204" pitchFamily="34" charset="-122"/>
                <a:ea typeface="Microsoft YaHei" panose="020B0503020204020204" pitchFamily="34" charset="-122"/>
                <a:cs typeface="Times New Roman (正文 CS 字体)"/>
              </a:rPr>
              <a:t>rapid rise in the middle and later periods</a:t>
            </a:r>
            <a:r>
              <a:rPr lang="en-US" altLang="zh-CN" sz="1600" kern="100" dirty="0">
                <a:latin typeface="Microsoft YaHei" panose="020B0503020204020204" pitchFamily="34" charset="-122"/>
                <a:ea typeface="Microsoft YaHei" panose="020B0503020204020204" pitchFamily="34" charset="-122"/>
                <a:cs typeface="Times New Roman (正文 CS 字体)"/>
              </a:rPr>
              <a:t>. A</a:t>
            </a:r>
            <a:r>
              <a:rPr lang="zh-CN" altLang="en-US" sz="1600" kern="100" dirty="0">
                <a:latin typeface="Microsoft YaHei" panose="020B0503020204020204" pitchFamily="34" charset="-122"/>
                <a:ea typeface="Microsoft YaHei" panose="020B0503020204020204" pitchFamily="34" charset="-122"/>
                <a:cs typeface="Times New Roman (正文 CS 字体)"/>
              </a:rPr>
              <a:t> </a:t>
            </a:r>
            <a:r>
              <a:rPr lang="en-US" altLang="zh-CN" sz="1600" kern="100" dirty="0">
                <a:latin typeface="Microsoft YaHei" panose="020B0503020204020204" pitchFamily="34" charset="-122"/>
                <a:ea typeface="Microsoft YaHei" panose="020B0503020204020204" pitchFamily="34" charset="-122"/>
                <a:cs typeface="Times New Roman (正文 CS 字体)"/>
              </a:rPr>
              <a:t>total of </a:t>
            </a:r>
            <a:r>
              <a:rPr lang="en-US" altLang="zh-CN" sz="1600" b="1" kern="100" dirty="0">
                <a:latin typeface="Microsoft YaHei" panose="020B0503020204020204" pitchFamily="34" charset="-122"/>
                <a:ea typeface="Microsoft YaHei" panose="020B0503020204020204" pitchFamily="34" charset="-122"/>
                <a:cs typeface="Times New Roman (正文 CS 字体)"/>
              </a:rPr>
              <a:t>30</a:t>
            </a:r>
            <a:r>
              <a:rPr lang="en-US" altLang="zh-CN" sz="1600" kern="100" dirty="0">
                <a:latin typeface="Microsoft YaHei" panose="020B0503020204020204" pitchFamily="34" charset="-122"/>
                <a:ea typeface="Microsoft YaHei" panose="020B0503020204020204" pitchFamily="34" charset="-122"/>
                <a:cs typeface="Times New Roman (正文 CS 字体)"/>
              </a:rPr>
              <a:t> keywords are clustered as such trend.</a:t>
            </a:r>
            <a:endParaRPr lang="zh-CN" altLang="zh-CN" sz="1600" kern="100" dirty="0">
              <a:latin typeface="Microsoft YaHei" panose="020B0503020204020204" pitchFamily="34" charset="-122"/>
              <a:ea typeface="Microsoft YaHei" panose="020B0503020204020204" pitchFamily="34" charset="-122"/>
              <a:cs typeface="Times New Roman (正文 CS 字体)"/>
            </a:endParaRPr>
          </a:p>
        </p:txBody>
      </p:sp>
      <p:pic>
        <p:nvPicPr>
          <p:cNvPr id="9" name="图片 8">
            <a:extLst>
              <a:ext uri="{FF2B5EF4-FFF2-40B4-BE49-F238E27FC236}">
                <a16:creationId xmlns:a16="http://schemas.microsoft.com/office/drawing/2014/main" id="{D4D0D11B-FE06-5849-81CD-E05BBF413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1" name="文本框 10">
            <a:extLst>
              <a:ext uri="{FF2B5EF4-FFF2-40B4-BE49-F238E27FC236}">
                <a16:creationId xmlns:a16="http://schemas.microsoft.com/office/drawing/2014/main" id="{29280BA5-A9F3-484C-A675-425EAC009227}"/>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18</a:t>
            </a:r>
            <a:endParaRPr kumimoji="1" lang="zh-CN" altLang="en-US" sz="1400" dirty="0">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A91987CA-D978-374C-835F-AEC6230E319E}"/>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Picture 2">
            <a:extLst>
              <a:ext uri="{FF2B5EF4-FFF2-40B4-BE49-F238E27FC236}">
                <a16:creationId xmlns:a16="http://schemas.microsoft.com/office/drawing/2014/main" id="{C0FCE105-C5E3-374E-B481-28472D9C9A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AF205B31-A3E7-BC45-AEAB-AD02CC942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10" name="标题 6">
            <a:extLst>
              <a:ext uri="{FF2B5EF4-FFF2-40B4-BE49-F238E27FC236}">
                <a16:creationId xmlns:a16="http://schemas.microsoft.com/office/drawing/2014/main" id="{46D6AB36-E70C-E14D-AD40-46AE97AD4316}"/>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Temporal trend clustering through word frequency time series</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70808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C4330C62-7A4C-2B4B-8F29-BF225A91F17A}"/>
              </a:ext>
            </a:extLst>
          </p:cNvPr>
          <p:cNvSpPr txBox="1"/>
          <p:nvPr/>
        </p:nvSpPr>
        <p:spPr>
          <a:xfrm>
            <a:off x="5686602" y="1803058"/>
            <a:ext cx="3234329" cy="3902158"/>
          </a:xfrm>
          <a:prstGeom prst="rect">
            <a:avLst/>
          </a:prstGeom>
          <a:noFill/>
        </p:spPr>
        <p:txBody>
          <a:bodyPr wrap="square">
            <a:spAutoFit/>
          </a:bodyPr>
          <a:lstStyle/>
          <a:p>
            <a:pPr algn="just">
              <a:lnSpc>
                <a:spcPct val="130000"/>
              </a:lnSpc>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In the word frequency series of keywords, the second trend can be classified as the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increasing trend</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The word frequency series of this kind of trend shows a general trend of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fluctuation increase in the whole-time span</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but the word frequency remains at the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low level</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in the whole-time span. There are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177</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keywords with the increasing trends.</a:t>
            </a:r>
            <a:endParaRPr lang="zh-CN"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0E748688-2552-544D-9CEE-B9F4EEB58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69" y="1524586"/>
            <a:ext cx="5395667" cy="4050000"/>
          </a:xfrm>
          <a:prstGeom prst="rect">
            <a:avLst/>
          </a:prstGeom>
        </p:spPr>
      </p:pic>
      <p:pic>
        <p:nvPicPr>
          <p:cNvPr id="10" name="图片 9">
            <a:extLst>
              <a:ext uri="{FF2B5EF4-FFF2-40B4-BE49-F238E27FC236}">
                <a16:creationId xmlns:a16="http://schemas.microsoft.com/office/drawing/2014/main" id="{B9321518-E409-1546-B9C4-F1E5224C8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1" name="文本框 10">
            <a:extLst>
              <a:ext uri="{FF2B5EF4-FFF2-40B4-BE49-F238E27FC236}">
                <a16:creationId xmlns:a16="http://schemas.microsoft.com/office/drawing/2014/main" id="{8884E8F1-D942-024F-B28F-28A1B62798F5}"/>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19</a:t>
            </a:r>
            <a:endParaRPr kumimoji="1" lang="zh-CN" altLang="en-US" sz="1400" dirty="0">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0A93F2D2-CEF9-614C-BAAC-F59DA7BC39D9}"/>
              </a:ext>
            </a:extLst>
          </p:cNvPr>
          <p:cNvSpPr txBox="1"/>
          <p:nvPr/>
        </p:nvSpPr>
        <p:spPr>
          <a:xfrm>
            <a:off x="397111" y="5587984"/>
            <a:ext cx="5395667" cy="646331"/>
          </a:xfrm>
          <a:prstGeom prst="rect">
            <a:avLst/>
          </a:prstGeom>
          <a:noFill/>
        </p:spPr>
        <p:txBody>
          <a:bodyPr wrap="square">
            <a:spAutoFit/>
          </a:bodyPr>
          <a:lstStyle/>
          <a:p>
            <a:r>
              <a:rPr lang="en-US" altLang="zh-CN" sz="1800" dirty="0">
                <a:effectLst/>
                <a:latin typeface="Libertinus Serif"/>
                <a:ea typeface="Times New Roman" panose="02020603050405020304" pitchFamily="18" charset="0"/>
                <a:cs typeface="Times New Roman" panose="02020603050405020304" pitchFamily="18" charset="0"/>
              </a:rPr>
              <a:t>Part of words with </a:t>
            </a:r>
            <a:r>
              <a:rPr lang="en-US" altLang="zh-CN" sz="1800" b="1" dirty="0">
                <a:effectLst/>
                <a:latin typeface="Libertinus Serif"/>
                <a:ea typeface="Times New Roman" panose="02020603050405020304" pitchFamily="18" charset="0"/>
                <a:cs typeface="Times New Roman" panose="02020603050405020304" pitchFamily="18" charset="0"/>
              </a:rPr>
              <a:t>increasing trend </a:t>
            </a:r>
            <a:r>
              <a:rPr lang="en-US" altLang="zh-CN" sz="1800" dirty="0">
                <a:effectLst/>
                <a:latin typeface="Libertinus Serif"/>
                <a:ea typeface="Times New Roman" panose="02020603050405020304" pitchFamily="18" charset="0"/>
                <a:cs typeface="Times New Roman" panose="02020603050405020304" pitchFamily="18" charset="0"/>
              </a:rPr>
              <a:t>in word frequency series (</a:t>
            </a:r>
            <a:r>
              <a:rPr lang="en-US" altLang="zh-CN" sz="1800" b="1" dirty="0">
                <a:effectLst/>
                <a:latin typeface="Libertinus Serif"/>
                <a:ea typeface="Times New Roman" panose="02020603050405020304" pitchFamily="18" charset="0"/>
                <a:cs typeface="Times New Roman" panose="02020603050405020304" pitchFamily="18" charset="0"/>
              </a:rPr>
              <a:t>hotspot words</a:t>
            </a:r>
            <a:r>
              <a:rPr lang="en-US" altLang="zh-CN" sz="1800" dirty="0">
                <a:effectLst/>
                <a:latin typeface="Libertinus Serif"/>
                <a:ea typeface="Times New Roman" panose="02020603050405020304" pitchFamily="18" charset="0"/>
                <a:cs typeface="Times New Roman" panose="02020603050405020304" pitchFamily="18" charset="0"/>
              </a:rPr>
              <a:t>)</a:t>
            </a:r>
            <a:endParaRPr lang="zh-CN" altLang="en-US" sz="1600" dirty="0">
              <a:latin typeface="Microsoft YaHei" panose="020B0503020204020204" pitchFamily="34" charset="-122"/>
              <a:ea typeface="Microsoft YaHei" panose="020B0503020204020204" pitchFamily="34" charset="-122"/>
            </a:endParaRPr>
          </a:p>
        </p:txBody>
      </p:sp>
      <p:sp>
        <p:nvSpPr>
          <p:cNvPr id="14" name="矩形 13">
            <a:extLst>
              <a:ext uri="{FF2B5EF4-FFF2-40B4-BE49-F238E27FC236}">
                <a16:creationId xmlns:a16="http://schemas.microsoft.com/office/drawing/2014/main" id="{9D947C6E-5A61-CB42-9405-816890A4EE71}"/>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Picture 2">
            <a:extLst>
              <a:ext uri="{FF2B5EF4-FFF2-40B4-BE49-F238E27FC236}">
                <a16:creationId xmlns:a16="http://schemas.microsoft.com/office/drawing/2014/main" id="{91B7B7CB-E3FB-8640-B51D-04473166C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a16="http://schemas.microsoft.com/office/drawing/2014/main" id="{D595CA73-4EF5-D94E-BF9C-2F000076F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12" name="标题 6">
            <a:extLst>
              <a:ext uri="{FF2B5EF4-FFF2-40B4-BE49-F238E27FC236}">
                <a16:creationId xmlns:a16="http://schemas.microsoft.com/office/drawing/2014/main" id="{C52B186F-3A40-BA42-835E-89CDCCAA4562}"/>
              </a:ext>
            </a:extLst>
          </p:cNvPr>
          <p:cNvSpPr txBox="1">
            <a:spLocks/>
          </p:cNvSpPr>
          <p:nvPr/>
        </p:nvSpPr>
        <p:spPr>
          <a:xfrm>
            <a:off x="929028" y="-279949"/>
            <a:ext cx="6516801" cy="1637790"/>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r>
              <a:rPr lang="en-US" altLang="zh-CN" sz="2800" dirty="0">
                <a:latin typeface="Microsoft YaHei" panose="020B0503020204020204" pitchFamily="34" charset="-122"/>
                <a:ea typeface="Microsoft YaHei" panose="020B0503020204020204" pitchFamily="34" charset="-122"/>
              </a:rPr>
              <a:t>Temporal trend clustering through word frequency time series</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5634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descr="图片包含 天空, 户外, 建筑物, 日落&#10;&#10;描述已自动生成"/>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5069" r="35069"/>
          <a:stretch>
            <a:fillRect/>
          </a:stretch>
        </p:blipFill>
        <p:spPr/>
      </p:pic>
      <p:sp>
        <p:nvSpPr>
          <p:cNvPr id="12" name="文本框 11"/>
          <p:cNvSpPr txBox="1"/>
          <p:nvPr/>
        </p:nvSpPr>
        <p:spPr>
          <a:xfrm>
            <a:off x="3791029" y="1631462"/>
            <a:ext cx="729687" cy="461665"/>
          </a:xfrm>
          <a:prstGeom prst="rect">
            <a:avLst/>
          </a:prstGeom>
          <a:noFill/>
        </p:spPr>
        <p:txBody>
          <a:bodyPr wrap="none" tIns="0" bIns="0" rtlCol="0" anchor="b" anchorCtr="0">
            <a:spAutoFit/>
          </a:bodyPr>
          <a:lstStyle/>
          <a:p>
            <a:r>
              <a:rPr kumimoji="1" lang="en-US" altLang="zh-CN" sz="3000" dirty="0">
                <a:solidFill>
                  <a:schemeClr val="tx1">
                    <a:lumMod val="75000"/>
                    <a:lumOff val="25000"/>
                  </a:schemeClr>
                </a:solidFill>
                <a:latin typeface="Microsoft YaHei" panose="020B0503020204020204" pitchFamily="34" charset="-122"/>
                <a:ea typeface="Microsoft YaHei" panose="020B0503020204020204" pitchFamily="34" charset="-122"/>
              </a:rPr>
              <a:t>01.</a:t>
            </a:r>
            <a:endParaRPr kumimoji="1" lang="zh-CN" altLang="en-US" sz="30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13" name="文本占位符 27"/>
          <p:cNvSpPr txBox="1"/>
          <p:nvPr/>
        </p:nvSpPr>
        <p:spPr>
          <a:xfrm>
            <a:off x="4612220" y="1721227"/>
            <a:ext cx="3969544" cy="531019"/>
          </a:xfrm>
          <a:prstGeom prst="rect">
            <a:avLst/>
          </a:prstGeom>
        </p:spPr>
        <p:txBody>
          <a:bodyPr lIns="0" rIns="0" bIns="0" anchor="b" anchorCtr="0">
            <a:noAutofit/>
          </a:bodyPr>
          <a:lstStyle>
            <a:lvl1pPr marL="0" indent="0" algn="l" defTabSz="914400" rtl="0" eaLnBrk="1" latinLnBrk="0" hangingPunct="1">
              <a:lnSpc>
                <a:spcPct val="90000"/>
              </a:lnSpc>
              <a:spcBef>
                <a:spcPts val="1000"/>
              </a:spcBef>
              <a:buFont typeface="Arial" panose="020B0604020202090204" pitchFamily="34" charset="0"/>
              <a:buNone/>
              <a:defRPr sz="3600" b="1"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2700" dirty="0">
                <a:latin typeface="Microsoft YaHei" panose="020B0503020204020204" pitchFamily="34" charset="-122"/>
                <a:ea typeface="Microsoft YaHei" panose="020B0503020204020204" pitchFamily="34" charset="-122"/>
              </a:rPr>
              <a:t>Background and overview</a:t>
            </a:r>
          </a:p>
        </p:txBody>
      </p:sp>
      <p:cxnSp>
        <p:nvCxnSpPr>
          <p:cNvPr id="14" name="直线连接符 13"/>
          <p:cNvCxnSpPr/>
          <p:nvPr/>
        </p:nvCxnSpPr>
        <p:spPr>
          <a:xfrm>
            <a:off x="3831250" y="2266994"/>
            <a:ext cx="4750514"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791029" y="2766137"/>
            <a:ext cx="729687" cy="461665"/>
          </a:xfrm>
          <a:prstGeom prst="rect">
            <a:avLst/>
          </a:prstGeom>
          <a:noFill/>
        </p:spPr>
        <p:txBody>
          <a:bodyPr wrap="none" tIns="0" bIns="0" rtlCol="0" anchor="b" anchorCtr="0">
            <a:spAutoFit/>
          </a:bodyPr>
          <a:lstStyle/>
          <a:p>
            <a:r>
              <a:rPr kumimoji="1" lang="en-US" altLang="zh-CN" sz="3000" dirty="0">
                <a:solidFill>
                  <a:schemeClr val="tx1">
                    <a:lumMod val="75000"/>
                    <a:lumOff val="25000"/>
                  </a:schemeClr>
                </a:solidFill>
                <a:latin typeface="Microsoft YaHei" panose="020B0503020204020204" pitchFamily="34" charset="-122"/>
                <a:ea typeface="Microsoft YaHei" panose="020B0503020204020204" pitchFamily="34" charset="-122"/>
              </a:rPr>
              <a:t>02.</a:t>
            </a:r>
            <a:endParaRPr kumimoji="1" lang="zh-CN" altLang="en-US" sz="30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16" name="文本占位符 27"/>
          <p:cNvSpPr txBox="1"/>
          <p:nvPr/>
        </p:nvSpPr>
        <p:spPr>
          <a:xfrm>
            <a:off x="4572000" y="2680359"/>
            <a:ext cx="3969544" cy="531019"/>
          </a:xfrm>
          <a:prstGeom prst="rect">
            <a:avLst/>
          </a:prstGeom>
        </p:spPr>
        <p:txBody>
          <a:bodyPr lIns="0" rIns="0" bIns="0" anchor="b" anchorCtr="0">
            <a:noAutofit/>
          </a:bodyPr>
          <a:lstStyle>
            <a:lvl1pPr marL="0" indent="0" algn="l" defTabSz="914400" rtl="0" eaLnBrk="1" latinLnBrk="0" hangingPunct="1">
              <a:lnSpc>
                <a:spcPct val="90000"/>
              </a:lnSpc>
              <a:spcBef>
                <a:spcPts val="1000"/>
              </a:spcBef>
              <a:buFont typeface="Arial" panose="020B0604020202090204" pitchFamily="34" charset="0"/>
              <a:buNone/>
              <a:defRPr sz="3600" b="1"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2700" dirty="0">
                <a:latin typeface="Microsoft YaHei" panose="020B0503020204020204" pitchFamily="34" charset="-122"/>
                <a:ea typeface="Microsoft YaHei" panose="020B0503020204020204" pitchFamily="34" charset="-122"/>
              </a:rPr>
              <a:t>Methodology</a:t>
            </a:r>
            <a:endParaRPr kumimoji="1" lang="zh-CN" altLang="en-US" sz="2700" dirty="0">
              <a:latin typeface="Microsoft YaHei" panose="020B0503020204020204" pitchFamily="34" charset="-122"/>
              <a:ea typeface="Microsoft YaHei" panose="020B0503020204020204" pitchFamily="34" charset="-122"/>
            </a:endParaRPr>
          </a:p>
        </p:txBody>
      </p:sp>
      <p:cxnSp>
        <p:nvCxnSpPr>
          <p:cNvPr id="17" name="直线连接符 16"/>
          <p:cNvCxnSpPr/>
          <p:nvPr/>
        </p:nvCxnSpPr>
        <p:spPr>
          <a:xfrm>
            <a:off x="3791030" y="3321992"/>
            <a:ext cx="4750514"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3791029" y="3841820"/>
            <a:ext cx="729687" cy="461665"/>
          </a:xfrm>
          <a:prstGeom prst="rect">
            <a:avLst/>
          </a:prstGeom>
          <a:noFill/>
        </p:spPr>
        <p:txBody>
          <a:bodyPr wrap="none" tIns="0" bIns="0" rtlCol="0" anchor="b" anchorCtr="0">
            <a:spAutoFit/>
          </a:bodyPr>
          <a:lstStyle/>
          <a:p>
            <a:r>
              <a:rPr kumimoji="1" lang="en-US" altLang="zh-CN" sz="3000" dirty="0">
                <a:solidFill>
                  <a:schemeClr val="tx1">
                    <a:lumMod val="75000"/>
                    <a:lumOff val="25000"/>
                  </a:schemeClr>
                </a:solidFill>
                <a:latin typeface="Microsoft YaHei" panose="020B0503020204020204" pitchFamily="34" charset="-122"/>
                <a:ea typeface="Microsoft YaHei" panose="020B0503020204020204" pitchFamily="34" charset="-122"/>
              </a:rPr>
              <a:t>03.</a:t>
            </a:r>
            <a:endParaRPr kumimoji="1" lang="zh-CN" altLang="en-US" sz="30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19" name="文本占位符 27"/>
          <p:cNvSpPr txBox="1"/>
          <p:nvPr/>
        </p:nvSpPr>
        <p:spPr>
          <a:xfrm>
            <a:off x="4572000" y="3933018"/>
            <a:ext cx="3969544" cy="531019"/>
          </a:xfrm>
          <a:prstGeom prst="rect">
            <a:avLst/>
          </a:prstGeom>
        </p:spPr>
        <p:txBody>
          <a:bodyPr lIns="0" rIns="0" bIns="0" anchor="b" anchorCtr="0">
            <a:noAutofit/>
          </a:bodyPr>
          <a:lstStyle>
            <a:lvl1pPr marL="0" indent="0" algn="l" defTabSz="914400" rtl="0" eaLnBrk="1" latinLnBrk="0" hangingPunct="1">
              <a:lnSpc>
                <a:spcPct val="90000"/>
              </a:lnSpc>
              <a:spcBef>
                <a:spcPts val="1000"/>
              </a:spcBef>
              <a:buFont typeface="Arial" panose="020B0604020202090204" pitchFamily="34" charset="0"/>
              <a:buNone/>
              <a:defRPr sz="3600" b="1"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2700" dirty="0">
                <a:latin typeface="Microsoft YaHei" panose="020B0503020204020204" pitchFamily="34" charset="-122"/>
                <a:ea typeface="Microsoft YaHei" panose="020B0503020204020204" pitchFamily="34" charset="-122"/>
              </a:rPr>
              <a:t>Experiments and result analysis</a:t>
            </a:r>
            <a:endParaRPr kumimoji="1" lang="zh-CN" altLang="en-US" sz="2700" dirty="0">
              <a:latin typeface="Microsoft YaHei" panose="020B0503020204020204" pitchFamily="34" charset="-122"/>
              <a:ea typeface="Microsoft YaHei" panose="020B0503020204020204" pitchFamily="34" charset="-122"/>
            </a:endParaRPr>
          </a:p>
        </p:txBody>
      </p:sp>
      <p:cxnSp>
        <p:nvCxnSpPr>
          <p:cNvPr id="20" name="直线连接符 19"/>
          <p:cNvCxnSpPr/>
          <p:nvPr/>
        </p:nvCxnSpPr>
        <p:spPr>
          <a:xfrm>
            <a:off x="3791032" y="4552523"/>
            <a:ext cx="4750514"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3791029" y="5123975"/>
            <a:ext cx="729687" cy="461665"/>
          </a:xfrm>
          <a:prstGeom prst="rect">
            <a:avLst/>
          </a:prstGeom>
          <a:noFill/>
        </p:spPr>
        <p:txBody>
          <a:bodyPr wrap="none" tIns="0" bIns="0" rtlCol="0" anchor="b" anchorCtr="0">
            <a:spAutoFit/>
          </a:bodyPr>
          <a:lstStyle/>
          <a:p>
            <a:r>
              <a:rPr kumimoji="1" lang="en-US" altLang="zh-CN" sz="3000" dirty="0">
                <a:solidFill>
                  <a:schemeClr val="tx1">
                    <a:lumMod val="75000"/>
                    <a:lumOff val="25000"/>
                  </a:schemeClr>
                </a:solidFill>
                <a:latin typeface="Microsoft YaHei" panose="020B0503020204020204" pitchFamily="34" charset="-122"/>
                <a:ea typeface="Microsoft YaHei" panose="020B0503020204020204" pitchFamily="34" charset="-122"/>
              </a:rPr>
              <a:t>04.</a:t>
            </a:r>
            <a:endParaRPr kumimoji="1" lang="zh-CN" altLang="en-US" sz="30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22" name="文本占位符 27"/>
          <p:cNvSpPr txBox="1"/>
          <p:nvPr/>
        </p:nvSpPr>
        <p:spPr>
          <a:xfrm>
            <a:off x="4572000" y="5156181"/>
            <a:ext cx="3969544" cy="531019"/>
          </a:xfrm>
          <a:prstGeom prst="rect">
            <a:avLst/>
          </a:prstGeom>
        </p:spPr>
        <p:txBody>
          <a:bodyPr lIns="0" rIns="0" bIns="0" anchor="b" anchorCtr="0">
            <a:noAutofit/>
          </a:bodyPr>
          <a:lstStyle>
            <a:lvl1pPr marL="0" indent="0" algn="l" defTabSz="914400" rtl="0" eaLnBrk="1" latinLnBrk="0" hangingPunct="1">
              <a:lnSpc>
                <a:spcPct val="90000"/>
              </a:lnSpc>
              <a:spcBef>
                <a:spcPts val="1000"/>
              </a:spcBef>
              <a:buFont typeface="Arial" panose="020B0604020202090204" pitchFamily="34" charset="0"/>
              <a:buNone/>
              <a:defRPr sz="3600" b="1"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9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kumimoji="1" lang="en-US" altLang="zh-CN" sz="2700" dirty="0">
                <a:latin typeface="Microsoft YaHei" panose="020B0503020204020204" pitchFamily="34" charset="-122"/>
                <a:ea typeface="Microsoft YaHei" panose="020B0503020204020204" pitchFamily="34" charset="-122"/>
              </a:rPr>
              <a:t>Discussion</a:t>
            </a:r>
            <a:r>
              <a:rPr kumimoji="1" lang="zh-CN" altLang="en-US" sz="2700" dirty="0">
                <a:latin typeface="Microsoft YaHei" panose="020B0503020204020204" pitchFamily="34" charset="-122"/>
                <a:ea typeface="Microsoft YaHei" panose="020B0503020204020204" pitchFamily="34" charset="-122"/>
              </a:rPr>
              <a:t> </a:t>
            </a:r>
            <a:r>
              <a:rPr kumimoji="1" lang="en-US" altLang="zh-CN" sz="2700" dirty="0">
                <a:latin typeface="Microsoft YaHei" panose="020B0503020204020204" pitchFamily="34" charset="-122"/>
                <a:ea typeface="Microsoft YaHei" panose="020B0503020204020204" pitchFamily="34" charset="-122"/>
              </a:rPr>
              <a:t>and</a:t>
            </a:r>
            <a:r>
              <a:rPr kumimoji="1" lang="zh-CN" altLang="en-US" sz="2700" dirty="0">
                <a:latin typeface="Microsoft YaHei" panose="020B0503020204020204" pitchFamily="34" charset="-122"/>
                <a:ea typeface="Microsoft YaHei" panose="020B0503020204020204" pitchFamily="34" charset="-122"/>
              </a:rPr>
              <a:t> </a:t>
            </a:r>
            <a:r>
              <a:rPr kumimoji="1" lang="en-US" altLang="zh-CN" sz="2700" dirty="0">
                <a:latin typeface="Microsoft YaHei" panose="020B0503020204020204" pitchFamily="34" charset="-122"/>
                <a:ea typeface="Microsoft YaHei" panose="020B0503020204020204" pitchFamily="34" charset="-122"/>
              </a:rPr>
              <a:t>conclusion</a:t>
            </a:r>
            <a:endParaRPr kumimoji="1" lang="zh-CN" altLang="en-US" sz="2700" dirty="0">
              <a:latin typeface="Microsoft YaHei" panose="020B0503020204020204" pitchFamily="34" charset="-122"/>
              <a:ea typeface="Microsoft YaHei" panose="020B0503020204020204" pitchFamily="34" charset="-122"/>
            </a:endParaRPr>
          </a:p>
        </p:txBody>
      </p:sp>
      <p:cxnSp>
        <p:nvCxnSpPr>
          <p:cNvPr id="23" name="直线连接符 22"/>
          <p:cNvCxnSpPr/>
          <p:nvPr/>
        </p:nvCxnSpPr>
        <p:spPr>
          <a:xfrm>
            <a:off x="3791032" y="5746190"/>
            <a:ext cx="4750514"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702462E4-0139-DA49-9FB8-9DC6FAD48479}"/>
              </a:ext>
            </a:extLst>
          </p:cNvPr>
          <p:cNvSpPr txBox="1"/>
          <p:nvPr/>
        </p:nvSpPr>
        <p:spPr>
          <a:xfrm>
            <a:off x="8581764" y="6410739"/>
            <a:ext cx="290464"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2</a:t>
            </a:r>
            <a:endParaRPr kumimoji="1" lang="zh-CN" altLang="en-US" sz="140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A35DFB4-570E-514C-BE26-904CFDF7DB7F}"/>
              </a:ext>
            </a:extLst>
          </p:cNvPr>
          <p:cNvSpPr txBox="1"/>
          <p:nvPr/>
        </p:nvSpPr>
        <p:spPr>
          <a:xfrm>
            <a:off x="716473" y="5639901"/>
            <a:ext cx="4578179" cy="646331"/>
          </a:xfrm>
          <a:prstGeom prst="rect">
            <a:avLst/>
          </a:prstGeom>
          <a:noFill/>
        </p:spPr>
        <p:txBody>
          <a:bodyPr wrap="square">
            <a:spAutoFit/>
          </a:bodyPr>
          <a:lstStyle/>
          <a:p>
            <a:r>
              <a:rPr lang="en-US" altLang="zh-CN" sz="1800" dirty="0">
                <a:effectLst/>
                <a:latin typeface="Libertinus Serif"/>
                <a:ea typeface="Times New Roman" panose="02020603050405020304" pitchFamily="18" charset="0"/>
                <a:cs typeface="Times New Roman" panose="02020603050405020304" pitchFamily="18" charset="0"/>
              </a:rPr>
              <a:t>Part of words with </a:t>
            </a:r>
            <a:r>
              <a:rPr lang="en-US" altLang="zh-CN" sz="1800" b="1" dirty="0">
                <a:effectLst/>
                <a:latin typeface="Libertinus Serif"/>
                <a:ea typeface="Times New Roman" panose="02020603050405020304" pitchFamily="18" charset="0"/>
                <a:cs typeface="Times New Roman" panose="02020603050405020304" pitchFamily="18" charset="0"/>
              </a:rPr>
              <a:t>high-frequency fluctuation </a:t>
            </a:r>
            <a:r>
              <a:rPr lang="en-US" altLang="zh-CN" sz="1800" dirty="0">
                <a:effectLst/>
                <a:latin typeface="Libertinus Serif"/>
                <a:ea typeface="Times New Roman" panose="02020603050405020304" pitchFamily="18" charset="0"/>
                <a:cs typeface="Times New Roman" panose="02020603050405020304" pitchFamily="18" charset="0"/>
              </a:rPr>
              <a:t>trend in word frequency series (</a:t>
            </a:r>
            <a:r>
              <a:rPr lang="en-US" altLang="zh-CN" sz="1800" b="1" dirty="0">
                <a:effectLst/>
                <a:latin typeface="Libertinus Serif"/>
                <a:ea typeface="Times New Roman" panose="02020603050405020304" pitchFamily="18" charset="0"/>
                <a:cs typeface="Times New Roman" panose="02020603050405020304" pitchFamily="18" charset="0"/>
              </a:rPr>
              <a:t>label words</a:t>
            </a:r>
            <a:r>
              <a:rPr lang="en-US" altLang="zh-CN" sz="1800" dirty="0">
                <a:effectLst/>
                <a:latin typeface="Libertinus Serif"/>
                <a:ea typeface="Times New Roman" panose="02020603050405020304" pitchFamily="18" charset="0"/>
                <a:cs typeface="Times New Roman" panose="02020603050405020304" pitchFamily="18" charset="0"/>
              </a:rPr>
              <a:t>)</a:t>
            </a:r>
            <a:r>
              <a:rPr lang="zh-CN" altLang="zh-CN" sz="1600" dirty="0">
                <a:effectLst/>
              </a:rPr>
              <a:t> </a:t>
            </a:r>
            <a:endParaRPr lang="zh-CN" altLang="en-US" sz="1600"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C4330C62-7A4C-2B4B-8F29-BF225A91F17A}"/>
              </a:ext>
            </a:extLst>
          </p:cNvPr>
          <p:cNvSpPr txBox="1"/>
          <p:nvPr/>
        </p:nvSpPr>
        <p:spPr>
          <a:xfrm>
            <a:off x="5642163" y="1423811"/>
            <a:ext cx="3234329" cy="4862421"/>
          </a:xfrm>
          <a:prstGeom prst="rect">
            <a:avLst/>
          </a:prstGeom>
          <a:noFill/>
        </p:spPr>
        <p:txBody>
          <a:bodyPr wrap="square">
            <a:spAutoFit/>
          </a:bodyPr>
          <a:lstStyle/>
          <a:p>
            <a:pPr algn="just">
              <a:lnSpc>
                <a:spcPct val="130000"/>
              </a:lnSpc>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In the clustering results of temporal trend of word frequency, the</a:t>
            </a:r>
            <a:r>
              <a:rPr lang="zh-CN" altLang="en-US"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third kind of trend can be summarized as the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high-frequency fluctuation trend</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The obvious characteristic of this kind of trend is that the word frequency of keywords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remains at a high level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in the whole-time span, and the word frequency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fluctuates</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slightly with the passage of time. A</a:t>
            </a:r>
            <a:r>
              <a:rPr lang="zh-CN" altLang="en-US"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total of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30</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keywords are clustered as such trend.</a:t>
            </a:r>
            <a:endParaRPr lang="zh-CN"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D9464B41-FCA8-5449-B199-D305AB7A9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63" y="1550712"/>
            <a:ext cx="5395667" cy="4050000"/>
          </a:xfrm>
          <a:prstGeom prst="rect">
            <a:avLst/>
          </a:prstGeom>
        </p:spPr>
      </p:pic>
      <p:pic>
        <p:nvPicPr>
          <p:cNvPr id="10" name="图片 9">
            <a:extLst>
              <a:ext uri="{FF2B5EF4-FFF2-40B4-BE49-F238E27FC236}">
                <a16:creationId xmlns:a16="http://schemas.microsoft.com/office/drawing/2014/main" id="{30FB18E5-F69F-4A48-BE5C-A301C9A40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1" name="文本框 10">
            <a:extLst>
              <a:ext uri="{FF2B5EF4-FFF2-40B4-BE49-F238E27FC236}">
                <a16:creationId xmlns:a16="http://schemas.microsoft.com/office/drawing/2014/main" id="{F2C57FD8-328F-F943-A446-27889CE1B658}"/>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20</a:t>
            </a:r>
            <a:endParaRPr kumimoji="1" lang="zh-CN" altLang="en-US" sz="1400" dirty="0">
              <a:latin typeface="Microsoft YaHei" panose="020B0503020204020204" pitchFamily="34" charset="-122"/>
              <a:ea typeface="Microsoft YaHei" panose="020B0503020204020204" pitchFamily="34" charset="-122"/>
            </a:endParaRPr>
          </a:p>
        </p:txBody>
      </p:sp>
      <p:sp>
        <p:nvSpPr>
          <p:cNvPr id="13" name="矩形 12">
            <a:extLst>
              <a:ext uri="{FF2B5EF4-FFF2-40B4-BE49-F238E27FC236}">
                <a16:creationId xmlns:a16="http://schemas.microsoft.com/office/drawing/2014/main" id="{30412E92-F5E3-9E47-A9C7-CCE6A2404E1B}"/>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Picture 2">
            <a:extLst>
              <a:ext uri="{FF2B5EF4-FFF2-40B4-BE49-F238E27FC236}">
                <a16:creationId xmlns:a16="http://schemas.microsoft.com/office/drawing/2014/main" id="{AA300686-B697-D446-99D6-C34943DA5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DB2C1627-3F98-9646-B6EE-CD5ED453A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12" name="标题 6">
            <a:extLst>
              <a:ext uri="{FF2B5EF4-FFF2-40B4-BE49-F238E27FC236}">
                <a16:creationId xmlns:a16="http://schemas.microsoft.com/office/drawing/2014/main" id="{4281DFB6-A2F9-7044-9F0E-2FF34523F52F}"/>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Temporal trend clustering through word frequency time series</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41611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A35DFB4-570E-514C-BE26-904CFDF7DB7F}"/>
              </a:ext>
            </a:extLst>
          </p:cNvPr>
          <p:cNvSpPr txBox="1"/>
          <p:nvPr/>
        </p:nvSpPr>
        <p:spPr>
          <a:xfrm>
            <a:off x="766715" y="5714023"/>
            <a:ext cx="5072382" cy="646331"/>
          </a:xfrm>
          <a:prstGeom prst="rect">
            <a:avLst/>
          </a:prstGeom>
          <a:noFill/>
        </p:spPr>
        <p:txBody>
          <a:bodyPr wrap="square">
            <a:spAutoFit/>
          </a:bodyPr>
          <a:lstStyle/>
          <a:p>
            <a:r>
              <a:rPr lang="en-US" altLang="zh-CN" sz="1800" dirty="0">
                <a:effectLst/>
                <a:latin typeface="Libertinus Serif"/>
                <a:ea typeface="Times New Roman" panose="02020603050405020304" pitchFamily="18" charset="0"/>
                <a:cs typeface="Times New Roman" panose="02020603050405020304" pitchFamily="18" charset="0"/>
              </a:rPr>
              <a:t>Part of words with </a:t>
            </a:r>
            <a:r>
              <a:rPr lang="en-US" altLang="zh-CN" sz="1800" b="1" dirty="0">
                <a:effectLst/>
                <a:latin typeface="Libertinus Serif"/>
                <a:ea typeface="Times New Roman" panose="02020603050405020304" pitchFamily="18" charset="0"/>
                <a:cs typeface="Times New Roman" panose="02020603050405020304" pitchFamily="18" charset="0"/>
              </a:rPr>
              <a:t>decreasing trend</a:t>
            </a:r>
            <a:r>
              <a:rPr lang="en-US" altLang="zh-CN" sz="1800" dirty="0">
                <a:effectLst/>
                <a:latin typeface="Libertinus Serif"/>
                <a:ea typeface="Times New Roman" panose="02020603050405020304" pitchFamily="18" charset="0"/>
                <a:cs typeface="Times New Roman" panose="02020603050405020304" pitchFamily="18" charset="0"/>
              </a:rPr>
              <a:t> in word frequency series (</a:t>
            </a:r>
            <a:r>
              <a:rPr lang="en-US" altLang="zh-CN" sz="1800" b="1" dirty="0">
                <a:effectLst/>
                <a:latin typeface="Libertinus Serif"/>
                <a:ea typeface="Times New Roman" panose="02020603050405020304" pitchFamily="18" charset="0"/>
                <a:cs typeface="Times New Roman" panose="02020603050405020304" pitchFamily="18" charset="0"/>
              </a:rPr>
              <a:t>fading words</a:t>
            </a:r>
            <a:r>
              <a:rPr lang="en-US" altLang="zh-CN" sz="1800" dirty="0">
                <a:effectLst/>
                <a:latin typeface="Libertinus Serif"/>
                <a:ea typeface="Times New Roman" panose="02020603050405020304" pitchFamily="18" charset="0"/>
                <a:cs typeface="Times New Roman" panose="02020603050405020304" pitchFamily="18" charset="0"/>
              </a:rPr>
              <a:t>)</a:t>
            </a:r>
            <a:r>
              <a:rPr lang="zh-CN" altLang="zh-CN" sz="1600" dirty="0">
                <a:effectLst/>
              </a:rPr>
              <a:t> </a:t>
            </a:r>
            <a:endParaRPr lang="zh-CN" altLang="en-US" sz="1600" dirty="0">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C4330C62-7A4C-2B4B-8F29-BF225A91F17A}"/>
              </a:ext>
            </a:extLst>
          </p:cNvPr>
          <p:cNvSpPr txBox="1"/>
          <p:nvPr/>
        </p:nvSpPr>
        <p:spPr>
          <a:xfrm>
            <a:off x="5707673" y="1674231"/>
            <a:ext cx="3234329" cy="4222246"/>
          </a:xfrm>
          <a:prstGeom prst="rect">
            <a:avLst/>
          </a:prstGeom>
          <a:noFill/>
        </p:spPr>
        <p:txBody>
          <a:bodyPr wrap="square">
            <a:spAutoFit/>
          </a:bodyPr>
          <a:lstStyle/>
          <a:p>
            <a:pPr algn="just" latinLnBrk="1">
              <a:lnSpc>
                <a:spcPct val="130000"/>
              </a:lnSpc>
            </a:pPr>
            <a:r>
              <a:rPr lang="en-US" altLang="zh-CN" sz="1600" kern="100" dirty="0">
                <a:latin typeface="Microsoft YaHei" panose="020B0503020204020204" pitchFamily="34" charset="-122"/>
                <a:ea typeface="Microsoft YaHei" panose="020B0503020204020204" pitchFamily="34" charset="-122"/>
                <a:cs typeface="Times New Roman (正文 CS 字体)"/>
              </a:rPr>
              <a:t>In the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word</a:t>
            </a:r>
            <a:r>
              <a:rPr lang="en-US" altLang="zh-CN" sz="1600" kern="100" dirty="0">
                <a:latin typeface="Microsoft YaHei" panose="020B0503020204020204" pitchFamily="34" charset="-122"/>
                <a:ea typeface="Microsoft YaHei" panose="020B0503020204020204" pitchFamily="34" charset="-122"/>
                <a:cs typeface="Times New Roman (正文 CS 字体)"/>
              </a:rPr>
              <a:t> frequency series of keywords, the fourth trend can be classified as the </a:t>
            </a:r>
            <a:r>
              <a:rPr lang="en-US" altLang="zh-CN" sz="1600" b="1" kern="100" dirty="0">
                <a:latin typeface="Microsoft YaHei" panose="020B0503020204020204" pitchFamily="34" charset="-122"/>
                <a:ea typeface="Microsoft YaHei" panose="020B0503020204020204" pitchFamily="34" charset="-122"/>
                <a:cs typeface="Times New Roman (正文 CS 字体)"/>
              </a:rPr>
              <a:t>decreasing trend</a:t>
            </a:r>
            <a:r>
              <a:rPr lang="en-US" altLang="zh-CN" sz="1600" kern="100" dirty="0">
                <a:latin typeface="Microsoft YaHei" panose="020B0503020204020204" pitchFamily="34" charset="-122"/>
                <a:ea typeface="Microsoft YaHei" panose="020B0503020204020204" pitchFamily="34" charset="-122"/>
                <a:cs typeface="Times New Roman (正文 CS 字体)"/>
              </a:rPr>
              <a:t>. The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word</a:t>
            </a:r>
            <a:r>
              <a:rPr lang="en-US" altLang="zh-CN" sz="1600" kern="100" dirty="0">
                <a:latin typeface="Microsoft YaHei" panose="020B0503020204020204" pitchFamily="34" charset="-122"/>
                <a:ea typeface="Microsoft YaHei" panose="020B0503020204020204" pitchFamily="34" charset="-122"/>
                <a:cs typeface="Times New Roman (正文 CS 字体)"/>
              </a:rPr>
              <a:t> frequency series of this kind of trend shows a general trend of </a:t>
            </a:r>
            <a:r>
              <a:rPr lang="en-US" altLang="zh-CN" sz="1600" b="1" kern="100" dirty="0">
                <a:latin typeface="Microsoft YaHei" panose="020B0503020204020204" pitchFamily="34" charset="-122"/>
                <a:ea typeface="Microsoft YaHei" panose="020B0503020204020204" pitchFamily="34" charset="-122"/>
                <a:cs typeface="Times New Roman (正文 CS 字体)"/>
              </a:rPr>
              <a:t>fluctuation decrease </a:t>
            </a:r>
            <a:r>
              <a:rPr lang="en-US" altLang="zh-CN" sz="1600" kern="100" dirty="0">
                <a:latin typeface="Microsoft YaHei" panose="020B0503020204020204" pitchFamily="34" charset="-122"/>
                <a:ea typeface="Microsoft YaHei" panose="020B0503020204020204" pitchFamily="34" charset="-122"/>
                <a:cs typeface="Times New Roman (正文 CS 字体)"/>
              </a:rPr>
              <a:t>in the whole-time span, and the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word</a:t>
            </a:r>
            <a:r>
              <a:rPr lang="en-US" altLang="zh-CN" sz="1600" kern="100" dirty="0">
                <a:latin typeface="Microsoft YaHei" panose="020B0503020204020204" pitchFamily="34" charset="-122"/>
                <a:ea typeface="Microsoft YaHei" panose="020B0503020204020204" pitchFamily="34" charset="-122"/>
                <a:cs typeface="Times New Roman (正文 CS 字体)"/>
              </a:rPr>
              <a:t> frequency remains at the </a:t>
            </a:r>
            <a:r>
              <a:rPr lang="en-US" altLang="zh-CN" sz="1600" b="1" kern="100" dirty="0">
                <a:latin typeface="Microsoft YaHei" panose="020B0503020204020204" pitchFamily="34" charset="-122"/>
                <a:ea typeface="Microsoft YaHei" panose="020B0503020204020204" pitchFamily="34" charset="-122"/>
                <a:cs typeface="Times New Roman (正文 CS 字体)"/>
              </a:rPr>
              <a:t>low leve</a:t>
            </a:r>
            <a:r>
              <a:rPr lang="en-US" altLang="zh-CN" sz="1600" kern="100" dirty="0">
                <a:latin typeface="Microsoft YaHei" panose="020B0503020204020204" pitchFamily="34" charset="-122"/>
                <a:ea typeface="Microsoft YaHei" panose="020B0503020204020204" pitchFamily="34" charset="-122"/>
                <a:cs typeface="Times New Roman (正文 CS 字体)"/>
              </a:rPr>
              <a:t>l in the whole-time span. There are </a:t>
            </a:r>
            <a:r>
              <a:rPr lang="en-US" altLang="zh-CN" sz="1600" b="1" kern="100" dirty="0">
                <a:latin typeface="Microsoft YaHei" panose="020B0503020204020204" pitchFamily="34" charset="-122"/>
                <a:ea typeface="Microsoft YaHei" panose="020B0503020204020204" pitchFamily="34" charset="-122"/>
                <a:cs typeface="Times New Roman (正文 CS 字体)"/>
              </a:rPr>
              <a:t>69</a:t>
            </a:r>
            <a:r>
              <a:rPr lang="en-US" altLang="zh-CN" sz="1600" kern="100" dirty="0">
                <a:latin typeface="Microsoft YaHei" panose="020B0503020204020204" pitchFamily="34" charset="-122"/>
                <a:ea typeface="Microsoft YaHei" panose="020B0503020204020204" pitchFamily="34" charset="-122"/>
                <a:cs typeface="Times New Roman (正文 CS 字体)"/>
              </a:rPr>
              <a:t> keywords with the decreasing trends.</a:t>
            </a:r>
          </a:p>
          <a:p>
            <a:pPr algn="just">
              <a:lnSpc>
                <a:spcPct val="130000"/>
              </a:lnSpc>
            </a:pPr>
            <a:endParaRPr lang="zh-CN" altLang="zh-CN" sz="1600" kern="100" dirty="0">
              <a:latin typeface="Microsoft YaHei" panose="020B0503020204020204" pitchFamily="34" charset="-122"/>
              <a:ea typeface="Microsoft YaHei" panose="020B0503020204020204" pitchFamily="34" charset="-122"/>
              <a:cs typeface="Times New Roman (正文 CS 字体)"/>
            </a:endParaRPr>
          </a:p>
        </p:txBody>
      </p:sp>
      <p:pic>
        <p:nvPicPr>
          <p:cNvPr id="9" name="图片 8">
            <a:extLst>
              <a:ext uri="{FF2B5EF4-FFF2-40B4-BE49-F238E27FC236}">
                <a16:creationId xmlns:a16="http://schemas.microsoft.com/office/drawing/2014/main" id="{6C733D16-A631-0B43-B993-06F4AAE90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98" y="1635120"/>
            <a:ext cx="5395667" cy="4050000"/>
          </a:xfrm>
          <a:prstGeom prst="rect">
            <a:avLst/>
          </a:prstGeom>
        </p:spPr>
      </p:pic>
      <p:pic>
        <p:nvPicPr>
          <p:cNvPr id="10" name="图片 9">
            <a:extLst>
              <a:ext uri="{FF2B5EF4-FFF2-40B4-BE49-F238E27FC236}">
                <a16:creationId xmlns:a16="http://schemas.microsoft.com/office/drawing/2014/main" id="{F0A5830E-BB87-CB4D-B068-1985DF45A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1" name="文本框 10">
            <a:extLst>
              <a:ext uri="{FF2B5EF4-FFF2-40B4-BE49-F238E27FC236}">
                <a16:creationId xmlns:a16="http://schemas.microsoft.com/office/drawing/2014/main" id="{B347BD84-4514-204D-9B90-807DEBEF5F7C}"/>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21</a:t>
            </a:r>
            <a:endParaRPr kumimoji="1" lang="zh-CN" altLang="en-US" sz="1400" dirty="0">
              <a:latin typeface="Microsoft YaHei" panose="020B0503020204020204" pitchFamily="34" charset="-122"/>
              <a:ea typeface="Microsoft YaHei" panose="020B0503020204020204" pitchFamily="34" charset="-122"/>
            </a:endParaRPr>
          </a:p>
        </p:txBody>
      </p:sp>
      <p:sp>
        <p:nvSpPr>
          <p:cNvPr id="13" name="矩形 12">
            <a:extLst>
              <a:ext uri="{FF2B5EF4-FFF2-40B4-BE49-F238E27FC236}">
                <a16:creationId xmlns:a16="http://schemas.microsoft.com/office/drawing/2014/main" id="{6FDA047D-FBFD-894B-95A6-922052AC2B40}"/>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Picture 2">
            <a:extLst>
              <a:ext uri="{FF2B5EF4-FFF2-40B4-BE49-F238E27FC236}">
                <a16:creationId xmlns:a16="http://schemas.microsoft.com/office/drawing/2014/main" id="{BFC35263-0EBE-C540-A2E8-2A25B318C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385B1503-E69F-B644-8DC6-F2B7B4A2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12" name="标题 6">
            <a:extLst>
              <a:ext uri="{FF2B5EF4-FFF2-40B4-BE49-F238E27FC236}">
                <a16:creationId xmlns:a16="http://schemas.microsoft.com/office/drawing/2014/main" id="{363C47D7-53D1-854B-98C1-5C51AA0216FB}"/>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Temporal trend clustering through word frequency time series</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93833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C4330C62-7A4C-2B4B-8F29-BF225A91F17A}"/>
              </a:ext>
            </a:extLst>
          </p:cNvPr>
          <p:cNvSpPr txBox="1"/>
          <p:nvPr/>
        </p:nvSpPr>
        <p:spPr>
          <a:xfrm>
            <a:off x="471055" y="1357841"/>
            <a:ext cx="7910946" cy="5182509"/>
          </a:xfrm>
          <a:prstGeom prst="rect">
            <a:avLst/>
          </a:prstGeom>
          <a:noFill/>
        </p:spPr>
        <p:txBody>
          <a:bodyPr wrap="square">
            <a:spAutoFit/>
          </a:bodyPr>
          <a:lstStyle/>
          <a:p>
            <a:pPr marL="285750" indent="-285750" algn="just">
              <a:lnSpc>
                <a:spcPct val="150000"/>
              </a:lnSpc>
              <a:buFont typeface="Wingdings" pitchFamily="2" charset="2"/>
              <a:buChar char="ü"/>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TTCM model is highly effective in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identifying emerging words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across various disciplines that have suddenly burst onto the scene, successfully capturing the rising trend of keyword frequencies towards the end of the time span. </a:t>
            </a:r>
          </a:p>
          <a:p>
            <a:pPr marL="285750" indent="-285750" algn="just">
              <a:lnSpc>
                <a:spcPct val="150000"/>
              </a:lnSpc>
              <a:buFont typeface="Wingdings" pitchFamily="2" charset="2"/>
              <a:buChar char="ü"/>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Within the set of keywords exhibiting an upward trend, the model accurately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identified research hotspots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that are gradually gaining widespread attention among LIS scholars.</a:t>
            </a:r>
          </a:p>
          <a:p>
            <a:pPr marL="285750" indent="-285750" algn="just">
              <a:lnSpc>
                <a:spcPct val="150000"/>
              </a:lnSpc>
              <a:buFont typeface="Wingdings" pitchFamily="2" charset="2"/>
              <a:buChar char="ü"/>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For the keywords identified by the model as having high-frequency fluctuations, their frequency levels consistently remained high, often signifying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core research sub-fields or topics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within the domain. </a:t>
            </a:r>
          </a:p>
          <a:p>
            <a:pPr marL="285750" indent="-285750" algn="just">
              <a:lnSpc>
                <a:spcPct val="150000"/>
              </a:lnSpc>
              <a:buFont typeface="Wingdings" pitchFamily="2" charset="2"/>
              <a:buChar char="ü"/>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Conversely, the model effectively reflected keywords in decline, indicating words that are gradually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fading from the focal interest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of scholars in the discipline. </a:t>
            </a:r>
            <a:endParaRPr lang="zh-CN"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ct val="130000"/>
              </a:lnSpc>
            </a:pPr>
            <a:endParaRPr lang="zh-CN" altLang="zh-CN" sz="1600" kern="100" dirty="0">
              <a:latin typeface="Microsoft YaHei" panose="020B0503020204020204" pitchFamily="34" charset="-122"/>
              <a:ea typeface="Microsoft YaHei" panose="020B0503020204020204" pitchFamily="34" charset="-122"/>
              <a:cs typeface="Times New Roman (正文 CS 字体)"/>
            </a:endParaRPr>
          </a:p>
        </p:txBody>
      </p:sp>
      <p:pic>
        <p:nvPicPr>
          <p:cNvPr id="10" name="图片 9">
            <a:extLst>
              <a:ext uri="{FF2B5EF4-FFF2-40B4-BE49-F238E27FC236}">
                <a16:creationId xmlns:a16="http://schemas.microsoft.com/office/drawing/2014/main" id="{F0A5830E-BB87-CB4D-B068-1985DF45A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1" name="文本框 10">
            <a:extLst>
              <a:ext uri="{FF2B5EF4-FFF2-40B4-BE49-F238E27FC236}">
                <a16:creationId xmlns:a16="http://schemas.microsoft.com/office/drawing/2014/main" id="{B347BD84-4514-204D-9B90-807DEBEF5F7C}"/>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22</a:t>
            </a:r>
            <a:endParaRPr kumimoji="1" lang="zh-CN" altLang="en-US" sz="1400" dirty="0">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95EA586F-D813-0D40-9117-3FBA2A7FEBE1}"/>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Picture 2">
            <a:extLst>
              <a:ext uri="{FF2B5EF4-FFF2-40B4-BE49-F238E27FC236}">
                <a16:creationId xmlns:a16="http://schemas.microsoft.com/office/drawing/2014/main" id="{18E89E50-C882-8243-9AB1-BA3472253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71F87685-A4C2-8A46-A7E0-E8090139C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12" name="标题 6">
            <a:extLst>
              <a:ext uri="{FF2B5EF4-FFF2-40B4-BE49-F238E27FC236}">
                <a16:creationId xmlns:a16="http://schemas.microsoft.com/office/drawing/2014/main" id="{363C47D7-53D1-854B-98C1-5C51AA0216FB}"/>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Temporal trend clustering through word frequency time series</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44096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0A5830E-BB87-CB4D-B068-1985DF45A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1" name="文本框 10">
            <a:extLst>
              <a:ext uri="{FF2B5EF4-FFF2-40B4-BE49-F238E27FC236}">
                <a16:creationId xmlns:a16="http://schemas.microsoft.com/office/drawing/2014/main" id="{B347BD84-4514-204D-9B90-807DEBEF5F7C}"/>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23</a:t>
            </a:r>
            <a:endParaRPr kumimoji="1" lang="zh-CN" altLang="en-US" sz="1400" dirty="0">
              <a:latin typeface="Microsoft YaHei" panose="020B0503020204020204" pitchFamily="34" charset="-122"/>
              <a:ea typeface="Microsoft YaHei" panose="020B0503020204020204" pitchFamily="34" charset="-122"/>
            </a:endParaRPr>
          </a:p>
        </p:txBody>
      </p:sp>
      <p:graphicFrame>
        <p:nvGraphicFramePr>
          <p:cNvPr id="3" name="表格 2">
            <a:extLst>
              <a:ext uri="{FF2B5EF4-FFF2-40B4-BE49-F238E27FC236}">
                <a16:creationId xmlns:a16="http://schemas.microsoft.com/office/drawing/2014/main" id="{7A8318C9-D7A3-874F-B65E-7A77E9A33D8D}"/>
              </a:ext>
            </a:extLst>
          </p:cNvPr>
          <p:cNvGraphicFramePr>
            <a:graphicFrameLocks noGrp="1"/>
          </p:cNvGraphicFramePr>
          <p:nvPr>
            <p:extLst>
              <p:ext uri="{D42A27DB-BD31-4B8C-83A1-F6EECF244321}">
                <p14:modId xmlns:p14="http://schemas.microsoft.com/office/powerpoint/2010/main" val="2250994733"/>
              </p:ext>
            </p:extLst>
          </p:nvPr>
        </p:nvGraphicFramePr>
        <p:xfrm>
          <a:off x="605584" y="1132768"/>
          <a:ext cx="7858970" cy="5594333"/>
        </p:xfrm>
        <a:graphic>
          <a:graphicData uri="http://schemas.openxmlformats.org/drawingml/2006/table">
            <a:tbl>
              <a:tblPr firstRow="1" firstCol="1" bandRow="1">
                <a:tableStyleId>{72833802-FEF1-4C79-8D5D-14CF1EAF98D9}</a:tableStyleId>
              </a:tblPr>
              <a:tblGrid>
                <a:gridCol w="1318694">
                  <a:extLst>
                    <a:ext uri="{9D8B030D-6E8A-4147-A177-3AD203B41FA5}">
                      <a16:colId xmlns:a16="http://schemas.microsoft.com/office/drawing/2014/main" val="1564011362"/>
                    </a:ext>
                  </a:extLst>
                </a:gridCol>
                <a:gridCol w="3042423">
                  <a:extLst>
                    <a:ext uri="{9D8B030D-6E8A-4147-A177-3AD203B41FA5}">
                      <a16:colId xmlns:a16="http://schemas.microsoft.com/office/drawing/2014/main" val="1261999869"/>
                    </a:ext>
                  </a:extLst>
                </a:gridCol>
                <a:gridCol w="3497853">
                  <a:extLst>
                    <a:ext uri="{9D8B030D-6E8A-4147-A177-3AD203B41FA5}">
                      <a16:colId xmlns:a16="http://schemas.microsoft.com/office/drawing/2014/main" val="1641483285"/>
                    </a:ext>
                  </a:extLst>
                </a:gridCol>
              </a:tblGrid>
              <a:tr h="360218">
                <a:tc>
                  <a:txBody>
                    <a:bodyPr/>
                    <a:lstStyle/>
                    <a:p>
                      <a:pPr indent="180340" algn="ctr">
                        <a:lnSpc>
                          <a:spcPct val="110000"/>
                        </a:lnSpc>
                      </a:pPr>
                      <a:r>
                        <a:rPr lang="en-US" sz="1200" dirty="0">
                          <a:effectLst/>
                          <a:latin typeface="Microsoft YaHei" panose="020B0503020204020204" pitchFamily="34" charset="-122"/>
                          <a:ea typeface="Microsoft YaHei" panose="020B0503020204020204" pitchFamily="34" charset="-122"/>
                        </a:rPr>
                        <a:t>Trend</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dirty="0">
                          <a:effectLst/>
                          <a:latin typeface="Microsoft YaHei" panose="020B0503020204020204" pitchFamily="34" charset="-122"/>
                          <a:ea typeface="Microsoft YaHei" panose="020B0503020204020204" pitchFamily="34" charset="-122"/>
                        </a:rPr>
                        <a:t>Research questions/objects</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dirty="0">
                          <a:effectLst/>
                          <a:latin typeface="Microsoft YaHei" panose="020B0503020204020204" pitchFamily="34" charset="-122"/>
                          <a:ea typeface="Microsoft YaHei" panose="020B0503020204020204" pitchFamily="34" charset="-122"/>
                        </a:rPr>
                        <a:t>Research methods/technologies</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extLst>
                  <a:ext uri="{0D108BD9-81ED-4DB2-BD59-A6C34878D82A}">
                    <a16:rowId xmlns:a16="http://schemas.microsoft.com/office/drawing/2014/main" val="1717675482"/>
                  </a:ext>
                </a:extLst>
              </a:tr>
              <a:tr h="1259150">
                <a:tc>
                  <a:txBody>
                    <a:bodyPr/>
                    <a:lstStyle/>
                    <a:p>
                      <a:pPr indent="180340" algn="ctr">
                        <a:lnSpc>
                          <a:spcPct val="110000"/>
                        </a:lnSpc>
                      </a:pPr>
                      <a:r>
                        <a:rPr lang="en-US" sz="1200" dirty="0">
                          <a:effectLst/>
                          <a:latin typeface="Microsoft YaHei" panose="020B0503020204020204" pitchFamily="34" charset="-122"/>
                          <a:ea typeface="Microsoft YaHei" panose="020B0503020204020204" pitchFamily="34" charset="-122"/>
                        </a:rPr>
                        <a:t>Burst</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17</a:t>
                      </a:r>
                      <a:endParaRPr lang="zh-CN" sz="1200" b="1"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Electronic Health Records</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Covid-19</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Digital Transformation</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Coronavirus</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Journalism</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13</a:t>
                      </a:r>
                      <a:endParaRPr lang="zh-CN" sz="1200" b="1"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Machine Learning</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Artificial Intelligence</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Deep Learning</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Blockchain</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Neural Network</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extLst>
                  <a:ext uri="{0D108BD9-81ED-4DB2-BD59-A6C34878D82A}">
                    <a16:rowId xmlns:a16="http://schemas.microsoft.com/office/drawing/2014/main" val="3177590238"/>
                  </a:ext>
                </a:extLst>
              </a:tr>
              <a:tr h="1259150">
                <a:tc>
                  <a:txBody>
                    <a:bodyPr/>
                    <a:lstStyle/>
                    <a:p>
                      <a:pPr indent="180340" algn="ctr">
                        <a:lnSpc>
                          <a:spcPct val="110000"/>
                        </a:lnSpc>
                      </a:pPr>
                      <a:r>
                        <a:rPr lang="en-US" sz="1200">
                          <a:effectLst/>
                          <a:latin typeface="Microsoft YaHei" panose="020B0503020204020204" pitchFamily="34" charset="-122"/>
                          <a:ea typeface="Microsoft YaHei" panose="020B0503020204020204" pitchFamily="34" charset="-122"/>
                        </a:rPr>
                        <a:t>Increasing</a:t>
                      </a:r>
                      <a:endParaRPr lang="zh-CN" sz="12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117</a:t>
                      </a:r>
                      <a:endParaRPr lang="zh-CN" sz="1200" b="1"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Privacy</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Research Evaluation</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Gender</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Scholarly Communication</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Higher Education</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60</a:t>
                      </a:r>
                      <a:endParaRPr lang="zh-CN" sz="1200" b="1"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Social Network Analysis</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Big Data</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Classification</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Altmetrics</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Sentiment Analysis</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extLst>
                  <a:ext uri="{0D108BD9-81ED-4DB2-BD59-A6C34878D82A}">
                    <a16:rowId xmlns:a16="http://schemas.microsoft.com/office/drawing/2014/main" val="2616921926"/>
                  </a:ext>
                </a:extLst>
              </a:tr>
              <a:tr h="1259150">
                <a:tc>
                  <a:txBody>
                    <a:bodyPr/>
                    <a:lstStyle/>
                    <a:p>
                      <a:pPr indent="180340" algn="ctr">
                        <a:lnSpc>
                          <a:spcPct val="110000"/>
                        </a:lnSpc>
                      </a:pPr>
                      <a:r>
                        <a:rPr lang="en-US" sz="1200">
                          <a:effectLst/>
                          <a:latin typeface="Microsoft YaHei" panose="020B0503020204020204" pitchFamily="34" charset="-122"/>
                          <a:ea typeface="Microsoft YaHei" panose="020B0503020204020204" pitchFamily="34" charset="-122"/>
                        </a:rPr>
                        <a:t>Decreasing</a:t>
                      </a:r>
                      <a:endParaRPr lang="zh-CN" sz="12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57</a:t>
                      </a:r>
                      <a:endParaRPr lang="zh-CN" sz="1200" b="1"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Internet</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E-government</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Digital Library</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Web2.0</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Blog</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12</a:t>
                      </a:r>
                      <a:endParaRPr lang="zh-CN" sz="1200" b="1"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Focus Group</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err="1">
                          <a:effectLst/>
                          <a:latin typeface="Microsoft YaHei" panose="020B0503020204020204" pitchFamily="34" charset="-122"/>
                          <a:ea typeface="Microsoft YaHei" panose="020B0503020204020204" pitchFamily="34" charset="-122"/>
                        </a:rPr>
                        <a:t>Semistructured</a:t>
                      </a:r>
                      <a:r>
                        <a:rPr lang="en-US" sz="1200" dirty="0">
                          <a:effectLst/>
                          <a:latin typeface="Microsoft YaHei" panose="020B0503020204020204" pitchFamily="34" charset="-122"/>
                          <a:ea typeface="Microsoft YaHei" panose="020B0503020204020204" pitchFamily="34" charset="-122"/>
                        </a:rPr>
                        <a:t> Interviews</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Nanotechnology</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Citation Distribution</a:t>
                      </a:r>
                      <a:endParaRPr lang="zh-CN" sz="120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dirty="0">
                          <a:effectLst/>
                          <a:latin typeface="Microsoft YaHei" panose="020B0503020204020204" pitchFamily="34" charset="-122"/>
                          <a:ea typeface="Microsoft YaHei" panose="020B0503020204020204" pitchFamily="34" charset="-122"/>
                        </a:rPr>
                        <a:t>Microsimulation</a:t>
                      </a:r>
                      <a:endParaRPr lang="zh-CN" sz="12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extLst>
                  <a:ext uri="{0D108BD9-81ED-4DB2-BD59-A6C34878D82A}">
                    <a16:rowId xmlns:a16="http://schemas.microsoft.com/office/drawing/2014/main" val="156993952"/>
                  </a:ext>
                </a:extLst>
              </a:tr>
              <a:tr h="1259150">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High-frequency fluctuation</a:t>
                      </a:r>
                      <a:endParaRPr lang="zh-CN" sz="1200" b="1"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18</a:t>
                      </a:r>
                      <a:endParaRPr lang="zh-CN" sz="1200" b="1"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Social Media</a:t>
                      </a:r>
                      <a:endParaRPr lang="zh-CN" sz="1200" b="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Academic Library</a:t>
                      </a:r>
                      <a:endParaRPr lang="zh-CN" sz="1200" b="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Information Literacy</a:t>
                      </a:r>
                      <a:endParaRPr lang="zh-CN" sz="1200" b="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China</a:t>
                      </a:r>
                      <a:endParaRPr lang="zh-CN" sz="1200" b="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Collaboration</a:t>
                      </a:r>
                      <a:endParaRPr lang="zh-CN" sz="1200" b="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12</a:t>
                      </a:r>
                      <a:endParaRPr lang="zh-CN" sz="1200" b="1"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Bibliometrics</a:t>
                      </a:r>
                      <a:endParaRPr lang="zh-CN" sz="1200" b="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Qualitative</a:t>
                      </a:r>
                      <a:endParaRPr lang="zh-CN" sz="1200" b="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Citation Analysis</a:t>
                      </a:r>
                      <a:endParaRPr lang="zh-CN" sz="1200" b="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Case Study</a:t>
                      </a:r>
                      <a:endParaRPr lang="zh-CN" sz="1200" b="0" dirty="0">
                        <a:effectLst/>
                        <a:latin typeface="Microsoft YaHei" panose="020B0503020204020204" pitchFamily="34" charset="-122"/>
                        <a:ea typeface="Microsoft YaHei" panose="020B0503020204020204" pitchFamily="34" charset="-122"/>
                      </a:endParaRPr>
                    </a:p>
                    <a:p>
                      <a:pPr indent="180340" algn="ctr">
                        <a:lnSpc>
                          <a:spcPct val="110000"/>
                        </a:lnSpc>
                      </a:pPr>
                      <a:r>
                        <a:rPr lang="en-US" sz="1200" b="0" dirty="0">
                          <a:effectLst/>
                          <a:latin typeface="Microsoft YaHei" panose="020B0503020204020204" pitchFamily="34" charset="-122"/>
                          <a:ea typeface="Microsoft YaHei" panose="020B0503020204020204" pitchFamily="34" charset="-122"/>
                        </a:rPr>
                        <a:t>Information Retrieval</a:t>
                      </a:r>
                      <a:endParaRPr lang="zh-CN" sz="1200" b="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extLst>
                  <a:ext uri="{0D108BD9-81ED-4DB2-BD59-A6C34878D82A}">
                    <a16:rowId xmlns:a16="http://schemas.microsoft.com/office/drawing/2014/main" val="3031384763"/>
                  </a:ext>
                </a:extLst>
              </a:tr>
              <a:tr h="197515">
                <a:tc>
                  <a:txBody>
                    <a:bodyPr/>
                    <a:lstStyle/>
                    <a:p>
                      <a:pPr indent="180340" algn="ctr">
                        <a:lnSpc>
                          <a:spcPct val="110000"/>
                        </a:lnSpc>
                      </a:pPr>
                      <a:r>
                        <a:rPr lang="en-US" sz="1200" b="1">
                          <a:effectLst/>
                          <a:latin typeface="Microsoft YaHei" panose="020B0503020204020204" pitchFamily="34" charset="-122"/>
                          <a:ea typeface="Microsoft YaHei" panose="020B0503020204020204" pitchFamily="34" charset="-122"/>
                        </a:rPr>
                        <a:t>Total</a:t>
                      </a:r>
                      <a:endParaRPr lang="zh-CN" sz="1200" b="1">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209</a:t>
                      </a:r>
                      <a:endParaRPr lang="zh-CN" sz="1200" b="1"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tc>
                  <a:txBody>
                    <a:bodyPr/>
                    <a:lstStyle/>
                    <a:p>
                      <a:pPr indent="180340" algn="ctr">
                        <a:lnSpc>
                          <a:spcPct val="110000"/>
                        </a:lnSpc>
                      </a:pPr>
                      <a:r>
                        <a:rPr lang="en-US" sz="1200" b="1" dirty="0">
                          <a:effectLst/>
                          <a:latin typeface="Microsoft YaHei" panose="020B0503020204020204" pitchFamily="34" charset="-122"/>
                          <a:ea typeface="Microsoft YaHei" panose="020B0503020204020204" pitchFamily="34" charset="-122"/>
                        </a:rPr>
                        <a:t>97</a:t>
                      </a:r>
                      <a:endParaRPr lang="zh-CN" sz="1200" b="1"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195" marR="36195" marT="0" marB="0" anchor="ctr"/>
                </a:tc>
                <a:extLst>
                  <a:ext uri="{0D108BD9-81ED-4DB2-BD59-A6C34878D82A}">
                    <a16:rowId xmlns:a16="http://schemas.microsoft.com/office/drawing/2014/main" val="2578890668"/>
                  </a:ext>
                </a:extLst>
              </a:tr>
            </a:tbl>
          </a:graphicData>
        </a:graphic>
      </p:graphicFrame>
      <p:sp>
        <p:nvSpPr>
          <p:cNvPr id="6" name="矩形 5">
            <a:extLst>
              <a:ext uri="{FF2B5EF4-FFF2-40B4-BE49-F238E27FC236}">
                <a16:creationId xmlns:a16="http://schemas.microsoft.com/office/drawing/2014/main" id="{817360EA-9AD0-D545-80C6-4FFEED17378A}"/>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Picture 2">
            <a:extLst>
              <a:ext uri="{FF2B5EF4-FFF2-40B4-BE49-F238E27FC236}">
                <a16:creationId xmlns:a16="http://schemas.microsoft.com/office/drawing/2014/main" id="{CA25E31F-DBA5-DA43-B332-CA47875CF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BE6FCC3B-BECD-B245-A57A-A140E7198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12" name="标题 6">
            <a:extLst>
              <a:ext uri="{FF2B5EF4-FFF2-40B4-BE49-F238E27FC236}">
                <a16:creationId xmlns:a16="http://schemas.microsoft.com/office/drawing/2014/main" id="{363C47D7-53D1-854B-98C1-5C51AA0216FB}"/>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Technical forecasting based on temporal trend of word frequency</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94084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C4330C62-7A4C-2B4B-8F29-BF225A91F17A}"/>
              </a:ext>
            </a:extLst>
          </p:cNvPr>
          <p:cNvSpPr txBox="1"/>
          <p:nvPr/>
        </p:nvSpPr>
        <p:spPr>
          <a:xfrm>
            <a:off x="484909" y="1092340"/>
            <a:ext cx="7910946" cy="5634941"/>
          </a:xfrm>
          <a:prstGeom prst="rect">
            <a:avLst/>
          </a:prstGeom>
          <a:noFill/>
        </p:spPr>
        <p:txBody>
          <a:bodyPr wrap="square">
            <a:spAutoFit/>
          </a:bodyPr>
          <a:lstStyle/>
          <a:p>
            <a:pPr marL="285750" indent="-285750" algn="just">
              <a:lnSpc>
                <a:spcPct val="150000"/>
              </a:lnSpc>
              <a:buFont typeface="Wingdings" pitchFamily="2" charset="2"/>
              <a:buChar char="ü"/>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Many keywords show an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increasing trend</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but their research coverage might not expand due to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technological literature inflation</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If new research methods or areas don't emerge, these keywords could start to decline as scholars shift their focus.</a:t>
            </a:r>
          </a:p>
          <a:p>
            <a:pPr marL="285750" indent="-285750" algn="just">
              <a:lnSpc>
                <a:spcPct val="150000"/>
              </a:lnSpc>
              <a:buFont typeface="Wingdings" pitchFamily="2" charset="2"/>
              <a:buChar char="ü"/>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Quantitatively,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less than half of fading keywords are declining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compared to those trending upwards, possibly due to literature inflation from technological advances. Simultaneously, keywords related to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questions/objects are declining more</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than those related to methods/technologies, likely because methods and technologies are more broadly applicable and remain in use despite changing research topics.</a:t>
            </a:r>
          </a:p>
          <a:p>
            <a:pPr marL="285750" indent="-285750" algn="just">
              <a:lnSpc>
                <a:spcPct val="150000"/>
              </a:lnSpc>
              <a:buFont typeface="Wingdings" pitchFamily="2" charset="2"/>
              <a:buChar char="ü"/>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Among the emerging words with</a:t>
            </a:r>
            <a:r>
              <a:rPr lang="zh-CN" altLang="en-US"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burst trend, although there are more </a:t>
            </a:r>
            <a:r>
              <a:rPr lang="en-US" altLang="zh-CN" sz="1800" dirty="0">
                <a:effectLst/>
                <a:latin typeface="Libertinus Serif"/>
                <a:ea typeface="Times New Roman" panose="02020603050405020304" pitchFamily="18" charset="0"/>
                <a:cs typeface="Times New Roman" panose="02020603050405020304" pitchFamily="18" charset="0"/>
              </a:rPr>
              <a:t>questions/objects</a:t>
            </a:r>
            <a:r>
              <a:rPr lang="zh-CN" altLang="zh-CN" sz="1600" dirty="0">
                <a:effectLst/>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words in absolute number, the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relative proportion of methods/technologies words is relatively high</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indicating that researchers have paid attention to some new research objects and introduced more emerging technologies.</a:t>
            </a:r>
            <a:endParaRPr lang="zh-CN" altLang="zh-CN" sz="1600" kern="100" dirty="0">
              <a:latin typeface="Microsoft YaHei" panose="020B0503020204020204" pitchFamily="34" charset="-122"/>
              <a:ea typeface="Microsoft YaHei" panose="020B0503020204020204" pitchFamily="34" charset="-122"/>
              <a:cs typeface="Times New Roman (正文 CS 字体)"/>
            </a:endParaRPr>
          </a:p>
        </p:txBody>
      </p:sp>
      <p:pic>
        <p:nvPicPr>
          <p:cNvPr id="10" name="图片 9">
            <a:extLst>
              <a:ext uri="{FF2B5EF4-FFF2-40B4-BE49-F238E27FC236}">
                <a16:creationId xmlns:a16="http://schemas.microsoft.com/office/drawing/2014/main" id="{F0A5830E-BB87-CB4D-B068-1985DF45A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1" name="文本框 10">
            <a:extLst>
              <a:ext uri="{FF2B5EF4-FFF2-40B4-BE49-F238E27FC236}">
                <a16:creationId xmlns:a16="http://schemas.microsoft.com/office/drawing/2014/main" id="{B347BD84-4514-204D-9B90-807DEBEF5F7C}"/>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24</a:t>
            </a:r>
            <a:endParaRPr kumimoji="1" lang="zh-CN" altLang="en-US" sz="1400" dirty="0">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7D00AABE-731F-2C42-85DF-722E00AC981E}"/>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Picture 2">
            <a:extLst>
              <a:ext uri="{FF2B5EF4-FFF2-40B4-BE49-F238E27FC236}">
                <a16:creationId xmlns:a16="http://schemas.microsoft.com/office/drawing/2014/main" id="{61DD7797-E2FB-DC44-8D4B-A1188C6D2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BAC777FD-8B88-404F-8203-2ED582F0E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9" name="标题 6">
            <a:extLst>
              <a:ext uri="{FF2B5EF4-FFF2-40B4-BE49-F238E27FC236}">
                <a16:creationId xmlns:a16="http://schemas.microsoft.com/office/drawing/2014/main" id="{7C5B4E12-78F0-484B-A2FA-3D7ED7EEAA29}"/>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Technical forecasting based on temporal trend of word frequency</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94125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C4330C62-7A4C-2B4B-8F29-BF225A91F17A}"/>
              </a:ext>
            </a:extLst>
          </p:cNvPr>
          <p:cNvSpPr txBox="1"/>
          <p:nvPr/>
        </p:nvSpPr>
        <p:spPr>
          <a:xfrm>
            <a:off x="498764" y="1357841"/>
            <a:ext cx="7910946" cy="4111447"/>
          </a:xfrm>
          <a:prstGeom prst="rect">
            <a:avLst/>
          </a:prstGeom>
          <a:noFill/>
        </p:spPr>
        <p:txBody>
          <a:bodyPr wrap="square">
            <a:spAutoFit/>
          </a:bodyPr>
          <a:lstStyle/>
          <a:p>
            <a:pPr marL="285750" indent="-285750" algn="just">
              <a:lnSpc>
                <a:spcPct val="150000"/>
              </a:lnSpc>
              <a:buFont typeface="Wingdings" pitchFamily="2" charset="2"/>
              <a:buChar char="ü"/>
            </a:pPr>
            <a:r>
              <a:rPr lang="en-US" altLang="zh-CN" sz="1600" dirty="0">
                <a:latin typeface="Microsoft YaHei" panose="020B0503020204020204" pitchFamily="34" charset="-122"/>
                <a:ea typeface="Microsoft YaHei" panose="020B0503020204020204" pitchFamily="34" charset="-122"/>
                <a:cs typeface="Times New Roman" panose="02020603050405020304" pitchFamily="18" charset="0"/>
              </a:rPr>
              <a:t>T</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echnologies such as focus groups, semi-structured interviews, and microsimulation, primarily targeting small-scale data samples, exhibit a decreasing trend, while big data analysis techniques such as artificial intelligence, machine learning, deep learning, social network analysis, and sentiment analysis demonstrate a burst or increasing trend. This reflects the progress and evolution of research methods and technologies in LIS, with an increasing number of researchers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adopting emerging technologies to process and analyze information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to gain deeper and broader insights.</a:t>
            </a:r>
            <a:r>
              <a:rPr lang="zh-CN" altLang="en-US"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Simultaneously, the application of emerging technologies also reflects the transformation of research content in the LIS field towards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quantitative analysis, large-scale data processing</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and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deep data mining</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a:t>
            </a:r>
          </a:p>
        </p:txBody>
      </p:sp>
      <p:pic>
        <p:nvPicPr>
          <p:cNvPr id="10" name="图片 9">
            <a:extLst>
              <a:ext uri="{FF2B5EF4-FFF2-40B4-BE49-F238E27FC236}">
                <a16:creationId xmlns:a16="http://schemas.microsoft.com/office/drawing/2014/main" id="{F0A5830E-BB87-CB4D-B068-1985DF45A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1" name="文本框 10">
            <a:extLst>
              <a:ext uri="{FF2B5EF4-FFF2-40B4-BE49-F238E27FC236}">
                <a16:creationId xmlns:a16="http://schemas.microsoft.com/office/drawing/2014/main" id="{B347BD84-4514-204D-9B90-807DEBEF5F7C}"/>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25</a:t>
            </a:r>
            <a:endParaRPr kumimoji="1" lang="zh-CN" altLang="en-US" sz="1400" dirty="0">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F99D4C10-B053-9D49-ABA2-3BBBF5E32DDE}"/>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Picture 2">
            <a:extLst>
              <a:ext uri="{FF2B5EF4-FFF2-40B4-BE49-F238E27FC236}">
                <a16:creationId xmlns:a16="http://schemas.microsoft.com/office/drawing/2014/main" id="{4516273B-8E7A-A040-BF17-201A8D419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6DDEA1CA-2750-FE4C-B98F-8AFB4DBA8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9" name="标题 6">
            <a:extLst>
              <a:ext uri="{FF2B5EF4-FFF2-40B4-BE49-F238E27FC236}">
                <a16:creationId xmlns:a16="http://schemas.microsoft.com/office/drawing/2014/main" id="{7C5B4E12-78F0-484B-A2FA-3D7ED7EEAA29}"/>
              </a:ext>
            </a:extLst>
          </p:cNvPr>
          <p:cNvSpPr>
            <a:spLocks noGrp="1"/>
          </p:cNvSpPr>
          <p:nvPr>
            <p:ph type="title"/>
          </p:nvPr>
        </p:nvSpPr>
        <p:spPr>
          <a:xfrm>
            <a:off x="929028" y="-279949"/>
            <a:ext cx="6516801"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Technical forecasting based on temporal trend of word frequency</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77198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6579" y="2129291"/>
            <a:ext cx="1730602" cy="1685077"/>
          </a:xfrm>
          <a:prstGeom prst="rect">
            <a:avLst/>
          </a:prstGeom>
          <a:noFill/>
        </p:spPr>
        <p:txBody>
          <a:bodyPr wrap="none" lIns="0" rtlCol="0">
            <a:spAutoFit/>
          </a:bodyPr>
          <a:lstStyle/>
          <a:p>
            <a:pPr algn="l"/>
            <a:r>
              <a:rPr kumimoji="1" lang="en-US" altLang="zh-CN" sz="10350" b="1" dirty="0">
                <a:gradFill>
                  <a:gsLst>
                    <a:gs pos="0">
                      <a:schemeClr val="accent3">
                        <a:lumMod val="60000"/>
                        <a:lumOff val="40000"/>
                      </a:schemeClr>
                    </a:gs>
                    <a:gs pos="100000">
                      <a:schemeClr val="accent3">
                        <a:lumMod val="20000"/>
                        <a:lumOff val="80000"/>
                        <a:alpha val="0"/>
                      </a:schemeClr>
                    </a:gs>
                  </a:gsLst>
                  <a:lin ang="5400000" scaled="1"/>
                </a:gradFill>
                <a:latin typeface="Microsoft YaHei" panose="020B0503020204020204" pitchFamily="34" charset="-122"/>
                <a:ea typeface="Microsoft YaHei" panose="020B0503020204020204" pitchFamily="34" charset="-122"/>
              </a:rPr>
              <a:t>04</a:t>
            </a:r>
            <a:endParaRPr kumimoji="1" lang="zh-CN" altLang="en-US" sz="10350" b="1" dirty="0">
              <a:gradFill>
                <a:gsLst>
                  <a:gs pos="0">
                    <a:schemeClr val="accent3">
                      <a:lumMod val="60000"/>
                      <a:lumOff val="40000"/>
                    </a:schemeClr>
                  </a:gs>
                  <a:gs pos="100000">
                    <a:schemeClr val="accent3">
                      <a:lumMod val="20000"/>
                      <a:lumOff val="80000"/>
                      <a:alpha val="0"/>
                    </a:schemeClr>
                  </a:gs>
                </a:gsLst>
                <a:lin ang="5400000" scaled="1"/>
              </a:gradFill>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C0EDBB9B-6E53-644B-83F2-71F4417B4B90}"/>
              </a:ext>
            </a:extLst>
          </p:cNvPr>
          <p:cNvSpPr txBox="1"/>
          <p:nvPr/>
        </p:nvSpPr>
        <p:spPr>
          <a:xfrm>
            <a:off x="8581764" y="6410739"/>
            <a:ext cx="396262"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26</a:t>
            </a:r>
            <a:endParaRPr kumimoji="1" lang="zh-CN" altLang="en-US" sz="1400" dirty="0">
              <a:latin typeface="Microsoft YaHei" panose="020B0503020204020204" pitchFamily="34" charset="-122"/>
              <a:ea typeface="Microsoft YaHei" panose="020B0503020204020204" pitchFamily="34" charset="-122"/>
            </a:endParaRPr>
          </a:p>
        </p:txBody>
      </p:sp>
      <p:sp>
        <p:nvSpPr>
          <p:cNvPr id="9" name="文本占位符 39"/>
          <p:cNvSpPr txBox="1"/>
          <p:nvPr/>
        </p:nvSpPr>
        <p:spPr>
          <a:xfrm>
            <a:off x="2309249" y="3128886"/>
            <a:ext cx="4525503" cy="1080000"/>
          </a:xfrm>
          <a:prstGeom prst="rect">
            <a:avLst/>
          </a:prstGeom>
        </p:spPr>
        <p:txBody>
          <a:bodyPr lIns="0" tIns="0" rIns="0" bIns="0" anchor="ctr" anchorCtr="0">
            <a:normAutofit fontScale="92500" lnSpcReduction="1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dist">
              <a:buNone/>
            </a:pPr>
            <a:r>
              <a:rPr lang="en-US" altLang="zh-CN" sz="4500" b="1" dirty="0">
                <a:solidFill>
                  <a:schemeClr val="accent2"/>
                </a:solidFill>
                <a:latin typeface="Microsoft YaHei" panose="020B0503020204020204" pitchFamily="34" charset="-122"/>
                <a:ea typeface="Microsoft YaHei" panose="020B0503020204020204" pitchFamily="34" charset="-122"/>
              </a:rPr>
              <a:t>Discussion and conclusion</a:t>
            </a:r>
          </a:p>
        </p:txBody>
      </p:sp>
      <p:pic>
        <p:nvPicPr>
          <p:cNvPr id="10" name="图片 9">
            <a:extLst>
              <a:ext uri="{FF2B5EF4-FFF2-40B4-BE49-F238E27FC236}">
                <a16:creationId xmlns:a16="http://schemas.microsoft.com/office/drawing/2014/main" id="{BC0A4EE2-8AC0-9541-9936-971B4EC17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157" y="41371"/>
            <a:ext cx="1692000" cy="532980"/>
          </a:xfrm>
          <a:prstGeom prst="rect">
            <a:avLst/>
          </a:prstGeom>
        </p:spPr>
      </p:pic>
      <p:sp>
        <p:nvSpPr>
          <p:cNvPr id="14" name="文本框 13">
            <a:extLst>
              <a:ext uri="{FF2B5EF4-FFF2-40B4-BE49-F238E27FC236}">
                <a16:creationId xmlns:a16="http://schemas.microsoft.com/office/drawing/2014/main" id="{5311AC8B-21AD-454A-99C9-01281881635B}"/>
              </a:ext>
            </a:extLst>
          </p:cNvPr>
          <p:cNvSpPr txBox="1"/>
          <p:nvPr/>
        </p:nvSpPr>
        <p:spPr>
          <a:xfrm>
            <a:off x="-9939" y="72135"/>
            <a:ext cx="4667667" cy="738664"/>
          </a:xfrm>
          <a:prstGeom prst="rect">
            <a:avLst/>
          </a:prstGeom>
          <a:noFill/>
        </p:spPr>
        <p:txBody>
          <a:bodyPr wrap="square" rtlCol="0">
            <a:spAutoFit/>
          </a:bodyPr>
          <a:lstStyle/>
          <a:p>
            <a:r>
              <a:rPr lang="en-US" altLang="zh-CN" sz="1400" dirty="0">
                <a:solidFill>
                  <a:schemeClr val="tx2"/>
                </a:solidFill>
                <a:latin typeface="Arial" panose="020B0604020202020204" pitchFamily="34" charset="0"/>
                <a:cs typeface="Arial" panose="020B0604020202020204" pitchFamily="34" charset="0"/>
              </a:rPr>
              <a:t>Joint Workshop of the 5th Extraction and Evaluation of Knowledge Entities from Scientific Documents (EEKE2024) and the 4th AI + Informetrics (ALL2024)</a:t>
            </a:r>
            <a:endParaRPr lang="zh-CN" altLang="en-US" sz="1400" dirty="0">
              <a:solidFill>
                <a:schemeClr val="tx2"/>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4602CB28-E117-374D-8C0F-A7E702184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266" y="28469"/>
            <a:ext cx="2502022" cy="55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769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latin typeface="Microsoft YaHei" panose="020B0503020204020204" pitchFamily="34" charset="-122"/>
                <a:ea typeface="Microsoft YaHei" panose="020B0503020204020204" pitchFamily="34" charset="-122"/>
              </a:rPr>
              <a:t>Discussion</a:t>
            </a:r>
            <a:endParaRPr kumimoji="1" lang="zh-CN" altLang="en-US" dirty="0">
              <a:latin typeface="Microsoft YaHei" panose="020B0503020204020204" pitchFamily="34" charset="-122"/>
              <a:ea typeface="Microsoft YaHei" panose="020B0503020204020204" pitchFamily="34" charset="-122"/>
            </a:endParaRPr>
          </a:p>
        </p:txBody>
      </p:sp>
      <p:grpSp>
        <p:nvGrpSpPr>
          <p:cNvPr id="58" name="组合 57"/>
          <p:cNvGrpSpPr/>
          <p:nvPr/>
        </p:nvGrpSpPr>
        <p:grpSpPr>
          <a:xfrm>
            <a:off x="323486" y="1216831"/>
            <a:ext cx="8548742" cy="5307753"/>
            <a:chOff x="803275" y="1160463"/>
            <a:chExt cx="4971883" cy="4973637"/>
          </a:xfrm>
        </p:grpSpPr>
        <p:sp>
          <p:nvSpPr>
            <p:cNvPr id="11" name="矩形 10"/>
            <p:cNvSpPr/>
            <p:nvPr/>
          </p:nvSpPr>
          <p:spPr>
            <a:xfrm>
              <a:off x="803276" y="1160463"/>
              <a:ext cx="4971882" cy="4973637"/>
            </a:xfrm>
            <a:prstGeom prst="rect">
              <a:avLst/>
            </a:prstGeom>
            <a:noFill/>
            <a:ln w="254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a:bodyPr>
            <a:lstStyle/>
            <a:p>
              <a:pPr>
                <a:lnSpc>
                  <a:spcPct val="130000"/>
                </a:lnSpc>
              </a:pPr>
              <a:endParaRPr kumimoji="1" lang="zh-CN" altLang="en-US" sz="16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cxnSp>
          <p:nvCxnSpPr>
            <p:cNvPr id="53" name="直线连接符 52"/>
            <p:cNvCxnSpPr/>
            <p:nvPr/>
          </p:nvCxnSpPr>
          <p:spPr>
            <a:xfrm>
              <a:off x="803275" y="1281698"/>
              <a:ext cx="497188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直线连接符 53"/>
            <p:cNvCxnSpPr/>
            <p:nvPr/>
          </p:nvCxnSpPr>
          <p:spPr>
            <a:xfrm>
              <a:off x="803275" y="6029740"/>
              <a:ext cx="497188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a:off x="5646819" y="1160463"/>
              <a:ext cx="0" cy="49736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直线连接符 56"/>
            <p:cNvCxnSpPr/>
            <p:nvPr/>
          </p:nvCxnSpPr>
          <p:spPr>
            <a:xfrm>
              <a:off x="932145" y="1160463"/>
              <a:ext cx="0" cy="49736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3" name="图片 32">
            <a:extLst>
              <a:ext uri="{FF2B5EF4-FFF2-40B4-BE49-F238E27FC236}">
                <a16:creationId xmlns:a16="http://schemas.microsoft.com/office/drawing/2014/main" id="{BD5B6809-CC6B-F649-ABC6-8AEF41348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61" name="文本框 60">
            <a:extLst>
              <a:ext uri="{FF2B5EF4-FFF2-40B4-BE49-F238E27FC236}">
                <a16:creationId xmlns:a16="http://schemas.microsoft.com/office/drawing/2014/main" id="{DA49C6AC-98E7-D045-9181-180AC89F3F9C}"/>
              </a:ext>
            </a:extLst>
          </p:cNvPr>
          <p:cNvSpPr txBox="1"/>
          <p:nvPr/>
        </p:nvSpPr>
        <p:spPr>
          <a:xfrm>
            <a:off x="609337" y="1330676"/>
            <a:ext cx="8007325" cy="5706177"/>
          </a:xfrm>
          <a:prstGeom prst="rect">
            <a:avLst/>
          </a:prstGeom>
          <a:noFill/>
        </p:spPr>
        <p:txBody>
          <a:bodyPr wrap="square">
            <a:spAutoFit/>
          </a:bodyPr>
          <a:lstStyle/>
          <a:p>
            <a:pPr marL="285750" indent="-285750">
              <a:lnSpc>
                <a:spcPct val="130000"/>
              </a:lnSpc>
              <a:buFont typeface="Wingdings" pitchFamily="2" charset="2"/>
              <a:buChar char="l"/>
            </a:pPr>
            <a:r>
              <a:rPr lang="en-US" altLang="zh-CN" sz="1600" dirty="0">
                <a:latin typeface="Microsoft YaHei" panose="020B0503020204020204" pitchFamily="34" charset="-122"/>
                <a:ea typeface="Microsoft YaHei" panose="020B0503020204020204" pitchFamily="34" charset="-122"/>
              </a:rPr>
              <a:t>Experiments on standard time series data sets show that the TTCM model proposed in this study can </a:t>
            </a:r>
            <a:r>
              <a:rPr lang="en-US" altLang="zh-CN" sz="1600" b="1" dirty="0">
                <a:latin typeface="Microsoft YaHei" panose="020B0503020204020204" pitchFamily="34" charset="-122"/>
                <a:ea typeface="Microsoft YaHei" panose="020B0503020204020204" pitchFamily="34" charset="-122"/>
              </a:rPr>
              <a:t>automatically cluster time series with similar trends</a:t>
            </a:r>
            <a:r>
              <a:rPr lang="en-US" altLang="zh-CN" sz="1600" dirty="0">
                <a:latin typeface="Microsoft YaHei" panose="020B0503020204020204" pitchFamily="34" charset="-122"/>
                <a:ea typeface="Microsoft YaHei" panose="020B0503020204020204" pitchFamily="34" charset="-122"/>
              </a:rPr>
              <a:t>. Applying it to the analysis of word frequency time series, TTCM model also successfully identified four different types of keywords, and further combined with term functions, it has great reference and guidance value for the predictive analysis of subject areas.</a:t>
            </a:r>
          </a:p>
          <a:p>
            <a:pPr marL="285750" indent="-285750">
              <a:lnSpc>
                <a:spcPct val="130000"/>
              </a:lnSpc>
              <a:buFont typeface="Wingdings" pitchFamily="2" charset="2"/>
              <a:buChar char="l"/>
            </a:pPr>
            <a:r>
              <a:rPr lang="zh-CN" altLang="en-US" sz="1600" dirty="0">
                <a:latin typeface="Microsoft YaHei" panose="020B0503020204020204" pitchFamily="34" charset="-122"/>
                <a:ea typeface="Microsoft YaHei" panose="020B0503020204020204" pitchFamily="34" charset="-122"/>
              </a:rPr>
              <a:t>TTCM is essentially a clustering analysis model for time series. Therefore, </a:t>
            </a:r>
            <a:r>
              <a:rPr lang="zh-CN" altLang="en-US" sz="1600" b="1" dirty="0">
                <a:latin typeface="Microsoft YaHei" panose="020B0503020204020204" pitchFamily="34" charset="-122"/>
                <a:ea typeface="Microsoft YaHei" panose="020B0503020204020204" pitchFamily="34" charset="-122"/>
              </a:rPr>
              <a:t>the application is not limited to word frequency time series</a:t>
            </a:r>
            <a:r>
              <a:rPr lang="zh-CN" altLang="en-US" sz="1600" dirty="0">
                <a:latin typeface="Microsoft YaHei" panose="020B0503020204020204" pitchFamily="34" charset="-122"/>
                <a:ea typeface="Microsoft YaHei" panose="020B0503020204020204" pitchFamily="34" charset="-122"/>
              </a:rPr>
              <a:t>. Subsequently, it can be applied to the comprehensive analysis of time series data from literature, patents, network news, social media, stock securities and other sources, so as to provide reference and guidance for the organizational decision-making of government, industry and enterprise.</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30000"/>
              </a:lnSpc>
              <a:buFont typeface="Wingdings" pitchFamily="2" charset="2"/>
              <a:buChar char="l"/>
            </a:pPr>
            <a:r>
              <a:rPr lang="en-US" altLang="zh-CN" sz="1600" dirty="0">
                <a:effectLst/>
                <a:latin typeface="Microsoft YaHei" panose="020B0503020204020204" pitchFamily="34" charset="-122"/>
                <a:ea typeface="Microsoft YaHei" panose="020B0503020204020204" pitchFamily="34" charset="-122"/>
              </a:rPr>
              <a:t>The TTCM model identifies evolution trends in time series, which can be </a:t>
            </a:r>
            <a:r>
              <a:rPr lang="en-US" altLang="zh-CN" sz="1600" b="1" dirty="0">
                <a:effectLst/>
                <a:latin typeface="Microsoft YaHei" panose="020B0503020204020204" pitchFamily="34" charset="-122"/>
                <a:ea typeface="Microsoft YaHei" panose="020B0503020204020204" pitchFamily="34" charset="-122"/>
              </a:rPr>
              <a:t>integrated with machine learning and deep learning models to automate and predict large-scale time series trends</a:t>
            </a:r>
            <a:r>
              <a:rPr lang="en-US" altLang="zh-CN" sz="1600" dirty="0">
                <a:effectLst/>
                <a:latin typeface="Microsoft YaHei" panose="020B0503020204020204" pitchFamily="34" charset="-122"/>
                <a:ea typeface="Microsoft YaHei" panose="020B0503020204020204" pitchFamily="34" charset="-122"/>
              </a:rPr>
              <a:t>, identifying emerging research and technology areas.</a:t>
            </a:r>
            <a:endParaRPr lang="zh-CN" altLang="en-US" sz="1600" dirty="0">
              <a:latin typeface="Microsoft YaHei" panose="020B0503020204020204" pitchFamily="34" charset="-122"/>
              <a:ea typeface="Microsoft YaHei" panose="020B0503020204020204" pitchFamily="34" charset="-122"/>
            </a:endParaRPr>
          </a:p>
          <a:p>
            <a:endParaRPr lang="zh-CN" altLang="en-US" sz="1600" dirty="0"/>
          </a:p>
          <a:p>
            <a:endParaRPr lang="zh-CN" altLang="en-US" sz="1600" dirty="0">
              <a:latin typeface="Microsoft YaHei" panose="020B0503020204020204" pitchFamily="34" charset="-122"/>
              <a:ea typeface="Microsoft YaHei" panose="020B0503020204020204" pitchFamily="34" charset="-122"/>
            </a:endParaRPr>
          </a:p>
        </p:txBody>
      </p:sp>
      <p:sp>
        <p:nvSpPr>
          <p:cNvPr id="34" name="文本框 33">
            <a:extLst>
              <a:ext uri="{FF2B5EF4-FFF2-40B4-BE49-F238E27FC236}">
                <a16:creationId xmlns:a16="http://schemas.microsoft.com/office/drawing/2014/main" id="{37FDC2DF-969E-674E-A2EC-4BA02EFA9BA3}"/>
              </a:ext>
            </a:extLst>
          </p:cNvPr>
          <p:cNvSpPr txBox="1"/>
          <p:nvPr/>
        </p:nvSpPr>
        <p:spPr>
          <a:xfrm>
            <a:off x="8581764" y="6480014"/>
            <a:ext cx="425116" cy="338554"/>
          </a:xfrm>
          <a:prstGeom prst="rect">
            <a:avLst/>
          </a:prstGeom>
          <a:noFill/>
        </p:spPr>
        <p:txBody>
          <a:bodyPr wrap="none" rtlCol="0">
            <a:spAutoFit/>
          </a:bodyPr>
          <a:lstStyle/>
          <a:p>
            <a:r>
              <a:rPr kumimoji="1" lang="en-US" altLang="zh-CN" sz="1600" dirty="0">
                <a:latin typeface="Microsoft YaHei" panose="020B0503020204020204" pitchFamily="34" charset="-122"/>
                <a:ea typeface="Microsoft YaHei" panose="020B0503020204020204" pitchFamily="34" charset="-122"/>
              </a:rPr>
              <a:t>27</a:t>
            </a:r>
          </a:p>
        </p:txBody>
      </p:sp>
      <p:sp>
        <p:nvSpPr>
          <p:cNvPr id="12" name="矩形 11">
            <a:extLst>
              <a:ext uri="{FF2B5EF4-FFF2-40B4-BE49-F238E27FC236}">
                <a16:creationId xmlns:a16="http://schemas.microsoft.com/office/drawing/2014/main" id="{01BF5C0B-4E55-5F47-A96F-EEDB9929750B}"/>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Picture 2">
            <a:extLst>
              <a:ext uri="{FF2B5EF4-FFF2-40B4-BE49-F238E27FC236}">
                <a16:creationId xmlns:a16="http://schemas.microsoft.com/office/drawing/2014/main" id="{E1E541FC-7BB8-D94B-9309-796E13455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4EB6432A-70CE-0C49-AD73-5F9C62023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Tree>
    <p:extLst>
      <p:ext uri="{BB962C8B-B14F-4D97-AF65-F5344CB8AC3E}">
        <p14:creationId xmlns:p14="http://schemas.microsoft.com/office/powerpoint/2010/main" val="3589027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latin typeface="Microsoft YaHei" panose="020B0503020204020204" pitchFamily="34" charset="-122"/>
                <a:ea typeface="Microsoft YaHei" panose="020B0503020204020204" pitchFamily="34" charset="-122"/>
              </a:rPr>
              <a:t>Conclusion</a:t>
            </a:r>
            <a:endParaRPr kumimoji="1" lang="zh-CN" altLang="en-US" dirty="0">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65270AD7-D155-5E46-A806-E886946D4F0C}"/>
              </a:ext>
            </a:extLst>
          </p:cNvPr>
          <p:cNvGrpSpPr/>
          <p:nvPr/>
        </p:nvGrpSpPr>
        <p:grpSpPr>
          <a:xfrm>
            <a:off x="110928" y="1219214"/>
            <a:ext cx="2864644" cy="5302113"/>
            <a:chOff x="147901" y="1373655"/>
            <a:chExt cx="3819525" cy="5063183"/>
          </a:xfrm>
        </p:grpSpPr>
        <p:sp>
          <p:nvSpPr>
            <p:cNvPr id="5" name="矩形 4"/>
            <p:cNvSpPr/>
            <p:nvPr/>
          </p:nvSpPr>
          <p:spPr>
            <a:xfrm>
              <a:off x="293384" y="2087407"/>
              <a:ext cx="3446010" cy="43494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Autofit/>
            </a:bodyPr>
            <a:lstStyle/>
            <a:p>
              <a:pPr algn="just" latinLnBrk="1">
                <a:lnSpc>
                  <a:spcPct val="120000"/>
                </a:lnSpc>
              </a:pPr>
              <a:r>
                <a:rPr lang="en-US" altLang="zh-CN" sz="1400" dirty="0">
                  <a:solidFill>
                    <a:schemeClr val="tx1">
                      <a:lumMod val="75000"/>
                      <a:lumOff val="25000"/>
                    </a:schemeClr>
                  </a:solidFill>
                  <a:latin typeface="Microsoft YaHei" panose="020B0503020204020204" pitchFamily="34" charset="-122"/>
                  <a:ea typeface="Microsoft YaHei" panose="020B0503020204020204" pitchFamily="34" charset="-122"/>
                </a:rPr>
                <a:t>This study introduces the TTCM model for clustering time series trends in technological forecasting, combining DTW with spectral clustering to group similar time series. Initially tested on UCI repository datasets, TTCM is proved effective in differentiating time series trends. Applied to the LIS discipline, it identified four different word trends, demonstrating its utility in domain knowledge discovery and forecasting.</a:t>
              </a:r>
              <a:endParaRPr kumimoji="1" lang="en-US" altLang="zh-CN" sz="14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4" name="文本框 3"/>
            <p:cNvSpPr txBox="1"/>
            <p:nvPr/>
          </p:nvSpPr>
          <p:spPr>
            <a:xfrm>
              <a:off x="294481" y="1590091"/>
              <a:ext cx="3491388" cy="497316"/>
            </a:xfrm>
            <a:prstGeom prst="rect">
              <a:avLst/>
            </a:prstGeom>
            <a:noFill/>
          </p:spPr>
          <p:txBody>
            <a:bodyPr wrap="square" lIns="0" rIns="0" rtlCol="0" anchor="ctr" anchorCtr="0">
              <a:normAutofit/>
            </a:bodyPr>
            <a:lstStyle/>
            <a:p>
              <a:pPr algn="ctr">
                <a:lnSpc>
                  <a:spcPct val="120000"/>
                </a:lnSpc>
              </a:pPr>
              <a:r>
                <a:rPr kumimoji="1" lang="en-US" altLang="zh-CN" b="1" dirty="0">
                  <a:solidFill>
                    <a:schemeClr val="accent2"/>
                  </a:solidFill>
                  <a:latin typeface="Microsoft YaHei" panose="020B0503020204020204" pitchFamily="34" charset="-122"/>
                  <a:ea typeface="Microsoft YaHei" panose="020B0503020204020204" pitchFamily="34" charset="-122"/>
                </a:rPr>
                <a:t>Conclusion</a:t>
              </a:r>
              <a:endParaRPr kumimoji="1" lang="zh-CN" altLang="en-US" b="1" dirty="0">
                <a:solidFill>
                  <a:schemeClr val="accent2"/>
                </a:solidFill>
                <a:latin typeface="Microsoft YaHei" panose="020B0503020204020204" pitchFamily="34" charset="-122"/>
                <a:ea typeface="Microsoft YaHei" panose="020B0503020204020204" pitchFamily="34" charset="-122"/>
              </a:endParaRPr>
            </a:p>
          </p:txBody>
        </p:sp>
        <p:cxnSp>
          <p:nvCxnSpPr>
            <p:cNvPr id="16" name="直线连接符 15"/>
            <p:cNvCxnSpPr>
              <a:cxnSpLocks/>
            </p:cNvCxnSpPr>
            <p:nvPr/>
          </p:nvCxnSpPr>
          <p:spPr>
            <a:xfrm>
              <a:off x="1891463" y="2101921"/>
              <a:ext cx="26759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147901" y="1373655"/>
              <a:ext cx="3819525" cy="4908345"/>
              <a:chOff x="803275" y="1160463"/>
              <a:chExt cx="4971883" cy="4973637"/>
            </a:xfrm>
          </p:grpSpPr>
          <p:sp>
            <p:nvSpPr>
              <p:cNvPr id="11" name="矩形 10"/>
              <p:cNvSpPr/>
              <p:nvPr/>
            </p:nvSpPr>
            <p:spPr>
              <a:xfrm>
                <a:off x="803276" y="1160463"/>
                <a:ext cx="4971882" cy="4973637"/>
              </a:xfrm>
              <a:prstGeom prst="rect">
                <a:avLst/>
              </a:prstGeom>
              <a:noFill/>
              <a:ln w="254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a:bodyPr>
              <a:lstStyle/>
              <a:p>
                <a:pPr>
                  <a:lnSpc>
                    <a:spcPct val="130000"/>
                  </a:lnSpc>
                </a:pPr>
                <a:endParaRPr kumimoji="1" lang="zh-CN" altLang="en-US" sz="16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cxnSp>
            <p:nvCxnSpPr>
              <p:cNvPr id="53" name="直线连接符 52"/>
              <p:cNvCxnSpPr/>
              <p:nvPr/>
            </p:nvCxnSpPr>
            <p:spPr>
              <a:xfrm>
                <a:off x="803275" y="1281698"/>
                <a:ext cx="497188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直线连接符 53"/>
              <p:cNvCxnSpPr/>
              <p:nvPr/>
            </p:nvCxnSpPr>
            <p:spPr>
              <a:xfrm>
                <a:off x="803275" y="6029740"/>
                <a:ext cx="497188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a:off x="5646819" y="1160463"/>
                <a:ext cx="0" cy="49736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直线连接符 56"/>
              <p:cNvCxnSpPr/>
              <p:nvPr/>
            </p:nvCxnSpPr>
            <p:spPr>
              <a:xfrm>
                <a:off x="932145" y="1160463"/>
                <a:ext cx="0" cy="49736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7" name="组合 6">
            <a:extLst>
              <a:ext uri="{FF2B5EF4-FFF2-40B4-BE49-F238E27FC236}">
                <a16:creationId xmlns:a16="http://schemas.microsoft.com/office/drawing/2014/main" id="{20590282-2FCC-F348-B4FA-D7B129AEEF21}"/>
              </a:ext>
            </a:extLst>
          </p:cNvPr>
          <p:cNvGrpSpPr/>
          <p:nvPr/>
        </p:nvGrpSpPr>
        <p:grpSpPr>
          <a:xfrm>
            <a:off x="3130032" y="1219217"/>
            <a:ext cx="2864644" cy="5184631"/>
            <a:chOff x="4222189" y="1358721"/>
            <a:chExt cx="3819525" cy="4951001"/>
          </a:xfrm>
        </p:grpSpPr>
        <p:sp>
          <p:nvSpPr>
            <p:cNvPr id="23" name="矩形 22">
              <a:extLst>
                <a:ext uri="{FF2B5EF4-FFF2-40B4-BE49-F238E27FC236}">
                  <a16:creationId xmlns:a16="http://schemas.microsoft.com/office/drawing/2014/main" id="{7B117A15-A17A-0449-BD08-94CFF58FE20A}"/>
                </a:ext>
              </a:extLst>
            </p:cNvPr>
            <p:cNvSpPr/>
            <p:nvPr/>
          </p:nvSpPr>
          <p:spPr>
            <a:xfrm>
              <a:off x="4367671" y="2072473"/>
              <a:ext cx="3446011" cy="423724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Autofit/>
            </a:bodyPr>
            <a:lstStyle/>
            <a:p>
              <a:pPr marL="214303" indent="-214303" algn="just" latinLnBrk="1">
                <a:lnSpc>
                  <a:spcPct val="140000"/>
                </a:lnSpc>
                <a:spcAft>
                  <a:spcPts val="450"/>
                </a:spcAft>
                <a:buFont typeface="Wingdings" pitchFamily="2" charset="2"/>
                <a:buChar char="Ø"/>
              </a:pPr>
              <a:r>
                <a:rPr kumimoji="1" lang="en-US" altLang="zh-CN" sz="1400" dirty="0">
                  <a:solidFill>
                    <a:schemeClr val="tx1">
                      <a:lumMod val="75000"/>
                      <a:lumOff val="25000"/>
                    </a:schemeClr>
                  </a:solidFill>
                  <a:latin typeface="Microsoft YaHei" panose="020B0503020204020204" pitchFamily="34" charset="-122"/>
                  <a:ea typeface="Microsoft YaHei" panose="020B0503020204020204" pitchFamily="34" charset="-122"/>
                </a:rPr>
                <a:t>Only ten years of data were selected for analysis</a:t>
              </a:r>
            </a:p>
            <a:p>
              <a:pPr marL="214303" indent="-214303" algn="just" latinLnBrk="1">
                <a:lnSpc>
                  <a:spcPct val="140000"/>
                </a:lnSpc>
                <a:spcAft>
                  <a:spcPts val="450"/>
                </a:spcAft>
                <a:buFont typeface="Wingdings" pitchFamily="2" charset="2"/>
                <a:buChar char="Ø"/>
              </a:pPr>
              <a:r>
                <a:rPr kumimoji="1" lang="en-US" altLang="zh-CN" sz="1400" dirty="0">
                  <a:solidFill>
                    <a:schemeClr val="tx1">
                      <a:lumMod val="75000"/>
                      <a:lumOff val="25000"/>
                    </a:schemeClr>
                  </a:solidFill>
                  <a:latin typeface="Microsoft YaHei" panose="020B0503020204020204" pitchFamily="34" charset="-122"/>
                  <a:ea typeface="Microsoft YaHei" panose="020B0503020204020204" pitchFamily="34" charset="-122"/>
                </a:rPr>
                <a:t>The case study is limited to the LIS domain</a:t>
              </a:r>
            </a:p>
            <a:p>
              <a:pPr marL="214303" indent="-214303" algn="just" latinLnBrk="1">
                <a:lnSpc>
                  <a:spcPct val="140000"/>
                </a:lnSpc>
                <a:spcAft>
                  <a:spcPts val="450"/>
                </a:spcAft>
                <a:buFont typeface="Wingdings" pitchFamily="2" charset="2"/>
                <a:buChar char="Ø"/>
              </a:pPr>
              <a:r>
                <a:rPr kumimoji="1" lang="en-US" altLang="zh-CN" sz="1400" dirty="0">
                  <a:solidFill>
                    <a:schemeClr val="tx1">
                      <a:lumMod val="75000"/>
                      <a:lumOff val="25000"/>
                    </a:schemeClr>
                  </a:solidFill>
                  <a:latin typeface="Microsoft YaHei" panose="020B0503020204020204" pitchFamily="34" charset="-122"/>
                  <a:ea typeface="Microsoft YaHei" panose="020B0503020204020204" pitchFamily="34" charset="-122"/>
                </a:rPr>
                <a:t>The analysis in this study is limited to word perspectives, without considering interrelations among keywords in the topic dimension</a:t>
              </a:r>
            </a:p>
          </p:txBody>
        </p:sp>
        <p:sp>
          <p:nvSpPr>
            <p:cNvPr id="24" name="文本框 23">
              <a:extLst>
                <a:ext uri="{FF2B5EF4-FFF2-40B4-BE49-F238E27FC236}">
                  <a16:creationId xmlns:a16="http://schemas.microsoft.com/office/drawing/2014/main" id="{8C88D693-47DF-0E43-9235-A4C90D337D3C}"/>
                </a:ext>
              </a:extLst>
            </p:cNvPr>
            <p:cNvSpPr txBox="1"/>
            <p:nvPr/>
          </p:nvSpPr>
          <p:spPr>
            <a:xfrm>
              <a:off x="4368769" y="1575157"/>
              <a:ext cx="3491388" cy="497316"/>
            </a:xfrm>
            <a:prstGeom prst="rect">
              <a:avLst/>
            </a:prstGeom>
            <a:noFill/>
          </p:spPr>
          <p:txBody>
            <a:bodyPr wrap="square" lIns="0" rIns="0" rtlCol="0" anchor="ctr" anchorCtr="0">
              <a:normAutofit/>
            </a:bodyPr>
            <a:lstStyle/>
            <a:p>
              <a:pPr algn="ctr" latinLnBrk="1">
                <a:lnSpc>
                  <a:spcPct val="120000"/>
                </a:lnSpc>
              </a:pPr>
              <a:r>
                <a:rPr kumimoji="1" lang="en-US" altLang="zh-CN" b="1" dirty="0">
                  <a:solidFill>
                    <a:schemeClr val="accent2"/>
                  </a:solidFill>
                  <a:latin typeface="Microsoft YaHei" panose="020B0503020204020204" pitchFamily="34" charset="-122"/>
                  <a:ea typeface="Microsoft YaHei" panose="020B0503020204020204" pitchFamily="34" charset="-122"/>
                </a:rPr>
                <a:t>Limitation</a:t>
              </a:r>
              <a:endParaRPr kumimoji="1" lang="zh-CN" altLang="en-US" b="1" dirty="0">
                <a:solidFill>
                  <a:schemeClr val="accent2"/>
                </a:solidFill>
                <a:latin typeface="Microsoft YaHei" panose="020B0503020204020204" pitchFamily="34" charset="-122"/>
                <a:ea typeface="Microsoft YaHei" panose="020B0503020204020204" pitchFamily="34" charset="-122"/>
              </a:endParaRPr>
            </a:p>
          </p:txBody>
        </p:sp>
        <p:cxnSp>
          <p:nvCxnSpPr>
            <p:cNvPr id="25" name="直线连接符 24">
              <a:extLst>
                <a:ext uri="{FF2B5EF4-FFF2-40B4-BE49-F238E27FC236}">
                  <a16:creationId xmlns:a16="http://schemas.microsoft.com/office/drawing/2014/main" id="{9363CDFA-1FBB-B349-9DCA-B175CB30CFA2}"/>
                </a:ext>
              </a:extLst>
            </p:cNvPr>
            <p:cNvCxnSpPr>
              <a:cxnSpLocks/>
            </p:cNvCxnSpPr>
            <p:nvPr/>
          </p:nvCxnSpPr>
          <p:spPr>
            <a:xfrm>
              <a:off x="5965751" y="2086987"/>
              <a:ext cx="26759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065A1FBC-3045-834E-A75F-EAC65C3FDEE9}"/>
                </a:ext>
              </a:extLst>
            </p:cNvPr>
            <p:cNvGrpSpPr/>
            <p:nvPr/>
          </p:nvGrpSpPr>
          <p:grpSpPr>
            <a:xfrm>
              <a:off x="4222189" y="1358721"/>
              <a:ext cx="3819525" cy="4908345"/>
              <a:chOff x="803275" y="1160463"/>
              <a:chExt cx="4971883" cy="4973637"/>
            </a:xfrm>
          </p:grpSpPr>
          <p:sp>
            <p:nvSpPr>
              <p:cNvPr id="27" name="矩形 26">
                <a:extLst>
                  <a:ext uri="{FF2B5EF4-FFF2-40B4-BE49-F238E27FC236}">
                    <a16:creationId xmlns:a16="http://schemas.microsoft.com/office/drawing/2014/main" id="{427C1EA4-CEBA-A64F-94AF-C28B5449E35E}"/>
                  </a:ext>
                </a:extLst>
              </p:cNvPr>
              <p:cNvSpPr/>
              <p:nvPr/>
            </p:nvSpPr>
            <p:spPr>
              <a:xfrm>
                <a:off x="803276" y="1160463"/>
                <a:ext cx="4971882" cy="4973637"/>
              </a:xfrm>
              <a:prstGeom prst="rect">
                <a:avLst/>
              </a:prstGeom>
              <a:noFill/>
              <a:ln w="254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a:bodyPr>
              <a:lstStyle/>
              <a:p>
                <a:pPr latinLnBrk="1">
                  <a:lnSpc>
                    <a:spcPct val="130000"/>
                  </a:lnSpc>
                </a:pPr>
                <a:endParaRPr kumimoji="1" lang="zh-CN" altLang="en-US" sz="16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cxnSp>
            <p:nvCxnSpPr>
              <p:cNvPr id="28" name="直线连接符 27">
                <a:extLst>
                  <a:ext uri="{FF2B5EF4-FFF2-40B4-BE49-F238E27FC236}">
                    <a16:creationId xmlns:a16="http://schemas.microsoft.com/office/drawing/2014/main" id="{BB2851AA-D168-4A4A-B477-E75C56ED2893}"/>
                  </a:ext>
                </a:extLst>
              </p:cNvPr>
              <p:cNvCxnSpPr/>
              <p:nvPr/>
            </p:nvCxnSpPr>
            <p:spPr>
              <a:xfrm>
                <a:off x="803275" y="1281698"/>
                <a:ext cx="497188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直线连接符 28">
                <a:extLst>
                  <a:ext uri="{FF2B5EF4-FFF2-40B4-BE49-F238E27FC236}">
                    <a16:creationId xmlns:a16="http://schemas.microsoft.com/office/drawing/2014/main" id="{5AD75341-0245-9E4F-970B-02EC914F938B}"/>
                  </a:ext>
                </a:extLst>
              </p:cNvPr>
              <p:cNvCxnSpPr/>
              <p:nvPr/>
            </p:nvCxnSpPr>
            <p:spPr>
              <a:xfrm>
                <a:off x="803275" y="6029740"/>
                <a:ext cx="497188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直线连接符 29">
                <a:extLst>
                  <a:ext uri="{FF2B5EF4-FFF2-40B4-BE49-F238E27FC236}">
                    <a16:creationId xmlns:a16="http://schemas.microsoft.com/office/drawing/2014/main" id="{8B41E5A4-30E0-D844-9EB7-28E03D997111}"/>
                  </a:ext>
                </a:extLst>
              </p:cNvPr>
              <p:cNvCxnSpPr/>
              <p:nvPr/>
            </p:nvCxnSpPr>
            <p:spPr>
              <a:xfrm>
                <a:off x="5646819" y="1160463"/>
                <a:ext cx="0" cy="49736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线连接符 30">
                <a:extLst>
                  <a:ext uri="{FF2B5EF4-FFF2-40B4-BE49-F238E27FC236}">
                    <a16:creationId xmlns:a16="http://schemas.microsoft.com/office/drawing/2014/main" id="{8A17CBE3-E3AF-7A41-B8E5-D0D785447DCE}"/>
                  </a:ext>
                </a:extLst>
              </p:cNvPr>
              <p:cNvCxnSpPr/>
              <p:nvPr/>
            </p:nvCxnSpPr>
            <p:spPr>
              <a:xfrm>
                <a:off x="932145" y="1160463"/>
                <a:ext cx="0" cy="49736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6" name="组合 5">
            <a:extLst>
              <a:ext uri="{FF2B5EF4-FFF2-40B4-BE49-F238E27FC236}">
                <a16:creationId xmlns:a16="http://schemas.microsoft.com/office/drawing/2014/main" id="{AF9E31CA-D885-7D48-8FC7-BEE085C11891}"/>
              </a:ext>
            </a:extLst>
          </p:cNvPr>
          <p:cNvGrpSpPr/>
          <p:nvPr/>
        </p:nvGrpSpPr>
        <p:grpSpPr>
          <a:xfrm>
            <a:off x="6149139" y="1219532"/>
            <a:ext cx="2864644" cy="5184000"/>
            <a:chOff x="8198850" y="1374404"/>
            <a:chExt cx="3819525" cy="4951001"/>
          </a:xfrm>
        </p:grpSpPr>
        <p:sp>
          <p:nvSpPr>
            <p:cNvPr id="41" name="矩形 40">
              <a:extLst>
                <a:ext uri="{FF2B5EF4-FFF2-40B4-BE49-F238E27FC236}">
                  <a16:creationId xmlns:a16="http://schemas.microsoft.com/office/drawing/2014/main" id="{BCCAEC0D-F41C-6F46-952B-30189AF01A43}"/>
                </a:ext>
              </a:extLst>
            </p:cNvPr>
            <p:cNvSpPr/>
            <p:nvPr/>
          </p:nvSpPr>
          <p:spPr>
            <a:xfrm>
              <a:off x="8344332" y="2088156"/>
              <a:ext cx="3446011" cy="423724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Autofit/>
            </a:bodyPr>
            <a:lstStyle/>
            <a:p>
              <a:pPr marL="214303" indent="-214303" algn="just" latinLnBrk="1">
                <a:lnSpc>
                  <a:spcPct val="140000"/>
                </a:lnSpc>
                <a:spcAft>
                  <a:spcPts val="450"/>
                </a:spcAft>
                <a:buFont typeface="Wingdings" pitchFamily="2" charset="2"/>
                <a:buChar char="p"/>
              </a:pPr>
              <a:r>
                <a:rPr lang="en-US" altLang="zh-CN" sz="1400" dirty="0">
                  <a:solidFill>
                    <a:schemeClr val="tx1">
                      <a:lumMod val="75000"/>
                      <a:lumOff val="25000"/>
                    </a:schemeClr>
                  </a:solidFill>
                  <a:latin typeface="Microsoft YaHei" panose="020B0503020204020204" pitchFamily="34" charset="-122"/>
                  <a:ea typeface="Microsoft YaHei" panose="020B0503020204020204" pitchFamily="34" charset="-122"/>
                </a:rPr>
                <a:t>Addressing the shortcomings mentioned above</a:t>
              </a:r>
            </a:p>
            <a:p>
              <a:pPr marL="214303" indent="-214303" algn="just" latinLnBrk="1">
                <a:lnSpc>
                  <a:spcPct val="140000"/>
                </a:lnSpc>
                <a:spcAft>
                  <a:spcPts val="450"/>
                </a:spcAft>
                <a:buFont typeface="Wingdings" pitchFamily="2" charset="2"/>
                <a:buChar char="p"/>
              </a:pPr>
              <a:r>
                <a:rPr kumimoji="1" lang="en-US" altLang="zh-CN" sz="1400" dirty="0">
                  <a:solidFill>
                    <a:schemeClr val="tx1">
                      <a:lumMod val="75000"/>
                      <a:lumOff val="25000"/>
                    </a:schemeClr>
                  </a:solidFill>
                  <a:latin typeface="Microsoft YaHei" panose="020B0503020204020204" pitchFamily="34" charset="-122"/>
                  <a:ea typeface="Microsoft YaHei" panose="020B0503020204020204" pitchFamily="34" charset="-122"/>
                </a:rPr>
                <a:t>Incorporating other data sources </a:t>
              </a:r>
            </a:p>
            <a:p>
              <a:pPr marL="214303" indent="-214303" algn="just" latinLnBrk="1">
                <a:lnSpc>
                  <a:spcPct val="140000"/>
                </a:lnSpc>
                <a:spcAft>
                  <a:spcPts val="450"/>
                </a:spcAft>
                <a:buFont typeface="Wingdings" pitchFamily="2" charset="2"/>
                <a:buChar char="p"/>
              </a:pPr>
              <a:r>
                <a:rPr kumimoji="1" lang="en-US" altLang="zh-CN" sz="1400" dirty="0">
                  <a:solidFill>
                    <a:schemeClr val="tx1">
                      <a:lumMod val="75000"/>
                      <a:lumOff val="25000"/>
                    </a:schemeClr>
                  </a:solidFill>
                  <a:latin typeface="Microsoft YaHei" panose="020B0503020204020204" pitchFamily="34" charset="-122"/>
                  <a:ea typeface="Microsoft YaHei" panose="020B0503020204020204" pitchFamily="34" charset="-122"/>
                </a:rPr>
                <a:t>Solidifying these trends into pattern features and further integrating them with classification models</a:t>
              </a:r>
            </a:p>
          </p:txBody>
        </p:sp>
        <p:sp>
          <p:nvSpPr>
            <p:cNvPr id="42" name="文本框 41">
              <a:extLst>
                <a:ext uri="{FF2B5EF4-FFF2-40B4-BE49-F238E27FC236}">
                  <a16:creationId xmlns:a16="http://schemas.microsoft.com/office/drawing/2014/main" id="{CA8C18D0-7677-FD4A-8F0D-4D256C0BBF3F}"/>
                </a:ext>
              </a:extLst>
            </p:cNvPr>
            <p:cNvSpPr txBox="1"/>
            <p:nvPr/>
          </p:nvSpPr>
          <p:spPr>
            <a:xfrm>
              <a:off x="8345430" y="1590840"/>
              <a:ext cx="3491388" cy="497316"/>
            </a:xfrm>
            <a:prstGeom prst="rect">
              <a:avLst/>
            </a:prstGeom>
            <a:noFill/>
          </p:spPr>
          <p:txBody>
            <a:bodyPr wrap="square" lIns="0" rIns="0" rtlCol="0" anchor="ctr" anchorCtr="0">
              <a:normAutofit/>
            </a:bodyPr>
            <a:lstStyle/>
            <a:p>
              <a:pPr algn="ctr" latinLnBrk="1">
                <a:lnSpc>
                  <a:spcPct val="120000"/>
                </a:lnSpc>
              </a:pPr>
              <a:r>
                <a:rPr kumimoji="1" lang="en-US" altLang="zh-CN" b="1" dirty="0">
                  <a:solidFill>
                    <a:schemeClr val="accent2"/>
                  </a:solidFill>
                  <a:latin typeface="Microsoft YaHei" panose="020B0503020204020204" pitchFamily="34" charset="-122"/>
                  <a:ea typeface="Microsoft YaHei" panose="020B0503020204020204" pitchFamily="34" charset="-122"/>
                </a:rPr>
                <a:t>Future</a:t>
              </a:r>
              <a:r>
                <a:rPr kumimoji="1" lang="zh-CN" altLang="en-US" b="1" dirty="0">
                  <a:solidFill>
                    <a:schemeClr val="accent2"/>
                  </a:solidFill>
                  <a:latin typeface="Microsoft YaHei" panose="020B0503020204020204" pitchFamily="34" charset="-122"/>
                  <a:ea typeface="Microsoft YaHei" panose="020B0503020204020204" pitchFamily="34" charset="-122"/>
                </a:rPr>
                <a:t> </a:t>
              </a:r>
              <a:r>
                <a:rPr kumimoji="1" lang="en-US" altLang="zh-CN" b="1" dirty="0">
                  <a:solidFill>
                    <a:schemeClr val="accent2"/>
                  </a:solidFill>
                  <a:latin typeface="Microsoft YaHei" panose="020B0503020204020204" pitchFamily="34" charset="-122"/>
                  <a:ea typeface="Microsoft YaHei" panose="020B0503020204020204" pitchFamily="34" charset="-122"/>
                </a:rPr>
                <a:t>work</a:t>
              </a:r>
              <a:endParaRPr kumimoji="1" lang="zh-CN" altLang="en-US" b="1" dirty="0">
                <a:solidFill>
                  <a:schemeClr val="accent2"/>
                </a:solidFill>
                <a:latin typeface="Microsoft YaHei" panose="020B0503020204020204" pitchFamily="34" charset="-122"/>
                <a:ea typeface="Microsoft YaHei" panose="020B0503020204020204" pitchFamily="34" charset="-122"/>
              </a:endParaRPr>
            </a:p>
          </p:txBody>
        </p:sp>
        <p:cxnSp>
          <p:nvCxnSpPr>
            <p:cNvPr id="43" name="直线连接符 42">
              <a:extLst>
                <a:ext uri="{FF2B5EF4-FFF2-40B4-BE49-F238E27FC236}">
                  <a16:creationId xmlns:a16="http://schemas.microsoft.com/office/drawing/2014/main" id="{4C3EE9AE-0FEB-BB4F-BEC8-760A738B934D}"/>
                </a:ext>
              </a:extLst>
            </p:cNvPr>
            <p:cNvCxnSpPr>
              <a:cxnSpLocks/>
            </p:cNvCxnSpPr>
            <p:nvPr/>
          </p:nvCxnSpPr>
          <p:spPr>
            <a:xfrm>
              <a:off x="9942412" y="2102670"/>
              <a:ext cx="26759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4" name="组合 43">
              <a:extLst>
                <a:ext uri="{FF2B5EF4-FFF2-40B4-BE49-F238E27FC236}">
                  <a16:creationId xmlns:a16="http://schemas.microsoft.com/office/drawing/2014/main" id="{5CB05D62-C84C-0541-9D7D-32D477C3B512}"/>
                </a:ext>
              </a:extLst>
            </p:cNvPr>
            <p:cNvGrpSpPr/>
            <p:nvPr/>
          </p:nvGrpSpPr>
          <p:grpSpPr>
            <a:xfrm>
              <a:off x="8198850" y="1374404"/>
              <a:ext cx="3819525" cy="4908345"/>
              <a:chOff x="803275" y="1160463"/>
              <a:chExt cx="4971883" cy="4973637"/>
            </a:xfrm>
          </p:grpSpPr>
          <p:sp>
            <p:nvSpPr>
              <p:cNvPr id="45" name="矩形 44">
                <a:extLst>
                  <a:ext uri="{FF2B5EF4-FFF2-40B4-BE49-F238E27FC236}">
                    <a16:creationId xmlns:a16="http://schemas.microsoft.com/office/drawing/2014/main" id="{86011667-4BBB-2444-A0B5-E54313BD2978}"/>
                  </a:ext>
                </a:extLst>
              </p:cNvPr>
              <p:cNvSpPr/>
              <p:nvPr/>
            </p:nvSpPr>
            <p:spPr>
              <a:xfrm>
                <a:off x="803276" y="1160463"/>
                <a:ext cx="4971882" cy="4973637"/>
              </a:xfrm>
              <a:prstGeom prst="rect">
                <a:avLst/>
              </a:prstGeom>
              <a:noFill/>
              <a:ln w="254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a:bodyPr>
              <a:lstStyle/>
              <a:p>
                <a:pPr latinLnBrk="1">
                  <a:lnSpc>
                    <a:spcPct val="130000"/>
                  </a:lnSpc>
                </a:pPr>
                <a:endParaRPr kumimoji="1" lang="zh-CN" altLang="en-US" sz="16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cxnSp>
            <p:nvCxnSpPr>
              <p:cNvPr id="46" name="直线连接符 45">
                <a:extLst>
                  <a:ext uri="{FF2B5EF4-FFF2-40B4-BE49-F238E27FC236}">
                    <a16:creationId xmlns:a16="http://schemas.microsoft.com/office/drawing/2014/main" id="{0916C248-7A49-ED45-A8D0-D5279FBCFDFB}"/>
                  </a:ext>
                </a:extLst>
              </p:cNvPr>
              <p:cNvCxnSpPr/>
              <p:nvPr/>
            </p:nvCxnSpPr>
            <p:spPr>
              <a:xfrm>
                <a:off x="803275" y="1281698"/>
                <a:ext cx="497188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直线连接符 46">
                <a:extLst>
                  <a:ext uri="{FF2B5EF4-FFF2-40B4-BE49-F238E27FC236}">
                    <a16:creationId xmlns:a16="http://schemas.microsoft.com/office/drawing/2014/main" id="{4C3D62DE-FC71-6846-8469-7BB820262B96}"/>
                  </a:ext>
                </a:extLst>
              </p:cNvPr>
              <p:cNvCxnSpPr/>
              <p:nvPr/>
            </p:nvCxnSpPr>
            <p:spPr>
              <a:xfrm>
                <a:off x="803275" y="6029740"/>
                <a:ext cx="497188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直线连接符 47">
                <a:extLst>
                  <a:ext uri="{FF2B5EF4-FFF2-40B4-BE49-F238E27FC236}">
                    <a16:creationId xmlns:a16="http://schemas.microsoft.com/office/drawing/2014/main" id="{A923196C-ADC5-CE41-A05E-7081962B3A9E}"/>
                  </a:ext>
                </a:extLst>
              </p:cNvPr>
              <p:cNvCxnSpPr/>
              <p:nvPr/>
            </p:nvCxnSpPr>
            <p:spPr>
              <a:xfrm>
                <a:off x="5646819" y="1160463"/>
                <a:ext cx="0" cy="49736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7EB7A913-6343-6F46-8DE1-661A6D304E7C}"/>
                  </a:ext>
                </a:extLst>
              </p:cNvPr>
              <p:cNvCxnSpPr/>
              <p:nvPr/>
            </p:nvCxnSpPr>
            <p:spPr>
              <a:xfrm>
                <a:off x="932145" y="1160463"/>
                <a:ext cx="0" cy="49736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pic>
        <p:nvPicPr>
          <p:cNvPr id="33" name="图片 32">
            <a:extLst>
              <a:ext uri="{FF2B5EF4-FFF2-40B4-BE49-F238E27FC236}">
                <a16:creationId xmlns:a16="http://schemas.microsoft.com/office/drawing/2014/main" id="{BD5B6809-CC6B-F649-ABC6-8AEF41348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34" name="文本框 33">
            <a:extLst>
              <a:ext uri="{FF2B5EF4-FFF2-40B4-BE49-F238E27FC236}">
                <a16:creationId xmlns:a16="http://schemas.microsoft.com/office/drawing/2014/main" id="{37FDC2DF-969E-674E-A2EC-4BA02EFA9BA3}"/>
              </a:ext>
            </a:extLst>
          </p:cNvPr>
          <p:cNvSpPr txBox="1"/>
          <p:nvPr/>
        </p:nvSpPr>
        <p:spPr>
          <a:xfrm>
            <a:off x="8581764" y="6410739"/>
            <a:ext cx="425116" cy="338554"/>
          </a:xfrm>
          <a:prstGeom prst="rect">
            <a:avLst/>
          </a:prstGeom>
          <a:noFill/>
        </p:spPr>
        <p:txBody>
          <a:bodyPr wrap="none" rtlCol="0">
            <a:spAutoFit/>
          </a:bodyPr>
          <a:lstStyle/>
          <a:p>
            <a:r>
              <a:rPr kumimoji="1" lang="en-US" altLang="zh-CN" sz="1600" dirty="0">
                <a:latin typeface="Microsoft YaHei" panose="020B0503020204020204" pitchFamily="34" charset="-122"/>
                <a:ea typeface="Microsoft YaHei" panose="020B0503020204020204" pitchFamily="34" charset="-122"/>
              </a:rPr>
              <a:t>28</a:t>
            </a:r>
          </a:p>
        </p:txBody>
      </p:sp>
      <p:sp>
        <p:nvSpPr>
          <p:cNvPr id="35" name="矩形 34">
            <a:extLst>
              <a:ext uri="{FF2B5EF4-FFF2-40B4-BE49-F238E27FC236}">
                <a16:creationId xmlns:a16="http://schemas.microsoft.com/office/drawing/2014/main" id="{CDBDAD73-A6A9-834F-AD6C-201CB371CC02}"/>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6" name="Picture 2">
            <a:extLst>
              <a:ext uri="{FF2B5EF4-FFF2-40B4-BE49-F238E27FC236}">
                <a16:creationId xmlns:a16="http://schemas.microsoft.com/office/drawing/2014/main" id="{22DDEC81-426B-A34E-807B-C96B4E11E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37" name="图片 36">
            <a:extLst>
              <a:ext uri="{FF2B5EF4-FFF2-40B4-BE49-F238E27FC236}">
                <a16:creationId xmlns:a16="http://schemas.microsoft.com/office/drawing/2014/main" id="{962E28A5-3FDB-5249-9AEB-BA67BC6D9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Tree>
    <p:extLst>
      <p:ext uri="{BB962C8B-B14F-4D97-AF65-F5344CB8AC3E}">
        <p14:creationId xmlns:p14="http://schemas.microsoft.com/office/powerpoint/2010/main" val="479034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占位符 34"/>
          <p:cNvSpPr>
            <a:spLocks noGrp="1"/>
          </p:cNvSpPr>
          <p:nvPr>
            <p:ph type="body" sz="quarter" idx="14"/>
          </p:nvPr>
        </p:nvSpPr>
        <p:spPr>
          <a:xfrm>
            <a:off x="668445" y="3086661"/>
            <a:ext cx="4806791" cy="1409425"/>
          </a:xfrm>
        </p:spPr>
        <p:txBody>
          <a:bodyPr>
            <a:normAutofit/>
          </a:bodyPr>
          <a:lstStyle/>
          <a:p>
            <a:pPr algn="ctr"/>
            <a:r>
              <a:rPr lang="en-US" altLang="zh-CN" sz="3600" dirty="0">
                <a:latin typeface="Microsoft YaHei" panose="020B0503020204020204" pitchFamily="34" charset="-122"/>
                <a:ea typeface="Microsoft YaHei" panose="020B0503020204020204" pitchFamily="34" charset="-122"/>
              </a:rPr>
              <a:t>Thank</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you</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for</a:t>
            </a:r>
            <a:r>
              <a:rPr lang="zh-CN" altLang="en-US" sz="3600" dirty="0">
                <a:latin typeface="Microsoft YaHei" panose="020B0503020204020204" pitchFamily="34" charset="-122"/>
                <a:ea typeface="Microsoft YaHei" panose="020B0503020204020204" pitchFamily="34" charset="-122"/>
              </a:rPr>
              <a:t> </a:t>
            </a:r>
            <a:r>
              <a:rPr lang="en-US" altLang="zh-CN" sz="3600" dirty="0">
                <a:latin typeface="Microsoft YaHei" panose="020B0503020204020204" pitchFamily="34" charset="-122"/>
                <a:ea typeface="Microsoft YaHei" panose="020B0503020204020204" pitchFamily="34" charset="-122"/>
              </a:rPr>
              <a:t>your listening!</a:t>
            </a:r>
            <a:endParaRPr lang="zh-CN" altLang="en-US" sz="3600" dirty="0">
              <a:latin typeface="Microsoft YaHei" panose="020B0503020204020204" pitchFamily="34" charset="-122"/>
              <a:ea typeface="Microsoft YaHei" panose="020B0503020204020204" pitchFamily="34" charset="-122"/>
            </a:endParaRPr>
          </a:p>
        </p:txBody>
      </p:sp>
      <p:pic>
        <p:nvPicPr>
          <p:cNvPr id="8" name="图片占位符 7" descr="图片包含 天空, 户外, 建筑物, 日落&#10;&#10;描述已自动生成"/>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5062" r="35062"/>
          <a:stretch>
            <a:fillRect/>
          </a:stretch>
        </p:blipFill>
        <p:spPr/>
      </p:pic>
      <p:sp>
        <p:nvSpPr>
          <p:cNvPr id="3" name="矩形 2">
            <a:extLst>
              <a:ext uri="{FF2B5EF4-FFF2-40B4-BE49-F238E27FC236}">
                <a16:creationId xmlns:a16="http://schemas.microsoft.com/office/drawing/2014/main" id="{0D99D7E9-7DB6-2740-A84B-19EAA93080A4}"/>
              </a:ext>
            </a:extLst>
          </p:cNvPr>
          <p:cNvSpPr/>
          <p:nvPr/>
        </p:nvSpPr>
        <p:spPr>
          <a:xfrm>
            <a:off x="133479" y="294640"/>
            <a:ext cx="2914521" cy="1117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a:extLst>
              <a:ext uri="{FF2B5EF4-FFF2-40B4-BE49-F238E27FC236}">
                <a16:creationId xmlns:a16="http://schemas.microsoft.com/office/drawing/2014/main" id="{DCA15C97-05F1-CC45-8300-1FFA3DF19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739" y="1370025"/>
            <a:ext cx="2324076" cy="732084"/>
          </a:xfrm>
          <a:prstGeom prst="rect">
            <a:avLst/>
          </a:prstGeom>
        </p:spPr>
      </p:pic>
      <p:sp>
        <p:nvSpPr>
          <p:cNvPr id="11" name="文本框 10">
            <a:extLst>
              <a:ext uri="{FF2B5EF4-FFF2-40B4-BE49-F238E27FC236}">
                <a16:creationId xmlns:a16="http://schemas.microsoft.com/office/drawing/2014/main" id="{6DEAB343-F6EE-C842-82D4-988BA8922AC1}"/>
              </a:ext>
            </a:extLst>
          </p:cNvPr>
          <p:cNvSpPr txBox="1"/>
          <p:nvPr/>
        </p:nvSpPr>
        <p:spPr>
          <a:xfrm>
            <a:off x="-9939" y="72135"/>
            <a:ext cx="5947587" cy="738664"/>
          </a:xfrm>
          <a:prstGeom prst="rect">
            <a:avLst/>
          </a:prstGeom>
          <a:noFill/>
        </p:spPr>
        <p:txBody>
          <a:bodyPr wrap="square" rtlCol="0">
            <a:spAutoFit/>
          </a:bodyPr>
          <a:lstStyle/>
          <a:p>
            <a:r>
              <a:rPr lang="en-US" altLang="zh-CN" sz="1400" dirty="0">
                <a:solidFill>
                  <a:schemeClr val="tx2"/>
                </a:solidFill>
                <a:latin typeface="Arial" panose="020B0604020202020204" pitchFamily="34" charset="0"/>
                <a:cs typeface="Arial" panose="020B0604020202020204" pitchFamily="34" charset="0"/>
              </a:rPr>
              <a:t>Joint Workshop of the 5th Extraction and Evaluation of Knowledge Entities from Scientific Documents (EEKE2024) and the 4th AI + Informetrics (ALL2024)</a:t>
            </a:r>
            <a:endParaRPr lang="zh-CN" altLang="en-US" sz="1400" dirty="0">
              <a:solidFill>
                <a:schemeClr val="tx2"/>
              </a:solidFill>
              <a:latin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9C3FEBB1-541A-ED45-A6CC-2657D1B08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926" y="2295345"/>
            <a:ext cx="3385074" cy="756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C7A74FC8-20AC-3948-AFBB-84BA96093AC3}"/>
              </a:ext>
            </a:extLst>
          </p:cNvPr>
          <p:cNvSpPr/>
          <p:nvPr/>
        </p:nvSpPr>
        <p:spPr>
          <a:xfrm>
            <a:off x="342900" y="6143625"/>
            <a:ext cx="1857375" cy="52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6F4A20E5-7BF8-AB41-BE3A-62121DEF67D5}"/>
              </a:ext>
            </a:extLst>
          </p:cNvPr>
          <p:cNvSpPr txBox="1"/>
          <p:nvPr/>
        </p:nvSpPr>
        <p:spPr>
          <a:xfrm>
            <a:off x="1928813" y="4910344"/>
            <a:ext cx="2643187" cy="880369"/>
          </a:xfrm>
          <a:prstGeom prst="rect">
            <a:avLst/>
          </a:prstGeom>
          <a:noFill/>
        </p:spPr>
        <p:txBody>
          <a:bodyPr wrap="square" rtlCol="0">
            <a:spAutoFit/>
          </a:bodyPr>
          <a:lstStyle/>
          <a:p>
            <a:pPr>
              <a:lnSpc>
                <a:spcPct val="150000"/>
              </a:lnSpc>
            </a:pPr>
            <a:r>
              <a:rPr kumimoji="1" lang="zh-CN" altLang="en-US" dirty="0"/>
              <a:t>            </a:t>
            </a:r>
            <a:r>
              <a:rPr kumimoji="1" lang="en-US" altLang="zh-CN" dirty="0"/>
              <a:t>Han</a:t>
            </a:r>
            <a:r>
              <a:rPr kumimoji="1" lang="zh-CN" altLang="en-US" dirty="0"/>
              <a:t> </a:t>
            </a:r>
            <a:r>
              <a:rPr kumimoji="1" lang="en-US" altLang="zh-CN" dirty="0"/>
              <a:t>Huang</a:t>
            </a:r>
          </a:p>
          <a:p>
            <a:pPr>
              <a:lnSpc>
                <a:spcPct val="150000"/>
              </a:lnSpc>
            </a:pPr>
            <a:r>
              <a:rPr kumimoji="1" lang="en-US" altLang="zh-CN" dirty="0"/>
              <a:t>huanghan@whu.edu.cn</a:t>
            </a:r>
            <a:endParaRPr kumimoji="1"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6579" y="2129291"/>
            <a:ext cx="1730602" cy="1685077"/>
          </a:xfrm>
          <a:prstGeom prst="rect">
            <a:avLst/>
          </a:prstGeom>
          <a:noFill/>
        </p:spPr>
        <p:txBody>
          <a:bodyPr wrap="none" lIns="0" rtlCol="0">
            <a:spAutoFit/>
          </a:bodyPr>
          <a:lstStyle/>
          <a:p>
            <a:pPr algn="l"/>
            <a:r>
              <a:rPr kumimoji="1" lang="en-US" altLang="zh-CN" sz="10350" b="1" dirty="0">
                <a:gradFill>
                  <a:gsLst>
                    <a:gs pos="0">
                      <a:schemeClr val="accent3">
                        <a:lumMod val="60000"/>
                        <a:lumOff val="40000"/>
                      </a:schemeClr>
                    </a:gs>
                    <a:gs pos="100000">
                      <a:schemeClr val="accent3">
                        <a:lumMod val="20000"/>
                        <a:lumOff val="80000"/>
                        <a:alpha val="0"/>
                      </a:schemeClr>
                    </a:gs>
                  </a:gsLst>
                  <a:lin ang="5400000" scaled="1"/>
                </a:gradFill>
                <a:latin typeface="Microsoft YaHei" panose="020B0503020204020204" pitchFamily="34" charset="-122"/>
                <a:ea typeface="Microsoft YaHei" panose="020B0503020204020204" pitchFamily="34" charset="-122"/>
              </a:rPr>
              <a:t>01</a:t>
            </a:r>
            <a:endParaRPr kumimoji="1" lang="zh-CN" altLang="en-US" sz="10350" b="1" dirty="0">
              <a:gradFill>
                <a:gsLst>
                  <a:gs pos="0">
                    <a:schemeClr val="accent3">
                      <a:lumMod val="60000"/>
                      <a:lumOff val="40000"/>
                    </a:schemeClr>
                  </a:gs>
                  <a:gs pos="100000">
                    <a:schemeClr val="accent3">
                      <a:lumMod val="20000"/>
                      <a:lumOff val="80000"/>
                      <a:alpha val="0"/>
                    </a:schemeClr>
                  </a:gs>
                </a:gsLst>
                <a:lin ang="5400000" scaled="1"/>
              </a:gradFill>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C0EDBB9B-6E53-644B-83F2-71F4417B4B90}"/>
              </a:ext>
            </a:extLst>
          </p:cNvPr>
          <p:cNvSpPr txBox="1"/>
          <p:nvPr/>
        </p:nvSpPr>
        <p:spPr>
          <a:xfrm>
            <a:off x="8581764" y="6410739"/>
            <a:ext cx="290464"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3</a:t>
            </a:r>
            <a:endParaRPr kumimoji="1" lang="zh-CN" altLang="en-US" sz="1400"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C1409066-7BA4-F148-B828-57E2CC61F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157" y="41371"/>
            <a:ext cx="1692000" cy="532980"/>
          </a:xfrm>
          <a:prstGeom prst="rect">
            <a:avLst/>
          </a:prstGeom>
        </p:spPr>
      </p:pic>
      <p:sp>
        <p:nvSpPr>
          <p:cNvPr id="9" name="文本占位符 39"/>
          <p:cNvSpPr txBox="1"/>
          <p:nvPr/>
        </p:nvSpPr>
        <p:spPr>
          <a:xfrm>
            <a:off x="2309249" y="3128885"/>
            <a:ext cx="4525503" cy="1080000"/>
          </a:xfrm>
          <a:prstGeom prst="rect">
            <a:avLst/>
          </a:prstGeom>
        </p:spPr>
        <p:txBody>
          <a:bodyPr lIns="0" tIns="0" rIns="0" bIns="0" anchor="ctr" anchorCtr="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dist">
              <a:buNone/>
            </a:pPr>
            <a:r>
              <a:rPr lang="en-US" altLang="zh-CN" sz="4000" b="1" dirty="0">
                <a:solidFill>
                  <a:schemeClr val="accent2"/>
                </a:solidFill>
                <a:latin typeface="Microsoft YaHei" panose="020B0503020204020204" pitchFamily="34" charset="-122"/>
                <a:ea typeface="Microsoft YaHei" panose="020B0503020204020204" pitchFamily="34" charset="-122"/>
              </a:rPr>
              <a:t>Background and overview</a:t>
            </a:r>
          </a:p>
        </p:txBody>
      </p:sp>
      <p:sp>
        <p:nvSpPr>
          <p:cNvPr id="13" name="文本框 12">
            <a:extLst>
              <a:ext uri="{FF2B5EF4-FFF2-40B4-BE49-F238E27FC236}">
                <a16:creationId xmlns:a16="http://schemas.microsoft.com/office/drawing/2014/main" id="{1DD52020-71DC-A741-8679-25CA9BFAC333}"/>
              </a:ext>
            </a:extLst>
          </p:cNvPr>
          <p:cNvSpPr txBox="1"/>
          <p:nvPr/>
        </p:nvSpPr>
        <p:spPr>
          <a:xfrm>
            <a:off x="-9939" y="72135"/>
            <a:ext cx="4667667" cy="738664"/>
          </a:xfrm>
          <a:prstGeom prst="rect">
            <a:avLst/>
          </a:prstGeom>
          <a:noFill/>
        </p:spPr>
        <p:txBody>
          <a:bodyPr wrap="square" rtlCol="0">
            <a:spAutoFit/>
          </a:bodyPr>
          <a:lstStyle/>
          <a:p>
            <a:r>
              <a:rPr lang="en-US" altLang="zh-CN" sz="1400" dirty="0">
                <a:solidFill>
                  <a:schemeClr val="tx2"/>
                </a:solidFill>
                <a:latin typeface="Arial" panose="020B0604020202020204" pitchFamily="34" charset="0"/>
                <a:cs typeface="Arial" panose="020B0604020202020204" pitchFamily="34" charset="0"/>
              </a:rPr>
              <a:t>Joint Workshop of the 5th Extraction and Evaluation of Knowledge Entities from Scientific Documents (EEKE2024) and the 4th AI + Informetrics (ALL2024)</a:t>
            </a:r>
            <a:endParaRPr lang="zh-CN" altLang="en-US" sz="1400" dirty="0">
              <a:solidFill>
                <a:schemeClr val="tx2"/>
              </a:solidFill>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1B7FAEE4-697D-994B-87A8-2DCA0AF3B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266" y="28469"/>
            <a:ext cx="2502022" cy="558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4400" b="1" dirty="0">
                <a:solidFill>
                  <a:schemeClr val="accent2"/>
                </a:solidFill>
                <a:latin typeface="Microsoft YaHei" panose="020B0503020204020204" pitchFamily="34" charset="-122"/>
                <a:ea typeface="Microsoft YaHei" panose="020B0503020204020204" pitchFamily="34" charset="-122"/>
              </a:rPr>
              <a:t>Background</a:t>
            </a:r>
            <a:endParaRPr kumimoji="1" lang="zh-CN" altLang="en-US" dirty="0">
              <a:latin typeface="Microsoft YaHei" panose="020B0503020204020204" pitchFamily="34" charset="-122"/>
              <a:ea typeface="Microsoft YaHei" panose="020B0503020204020204" pitchFamily="34" charset="-122"/>
            </a:endParaRPr>
          </a:p>
        </p:txBody>
      </p:sp>
      <p:sp>
        <p:nvSpPr>
          <p:cNvPr id="3" name="文本占位符 2"/>
          <p:cNvSpPr>
            <a:spLocks noGrp="1"/>
          </p:cNvSpPr>
          <p:nvPr>
            <p:ph type="body" sz="quarter" idx="4294967295"/>
          </p:nvPr>
        </p:nvSpPr>
        <p:spPr>
          <a:xfrm>
            <a:off x="2087649" y="1813548"/>
            <a:ext cx="6718300" cy="995599"/>
          </a:xfrm>
        </p:spPr>
        <p:txBody>
          <a:bodyPr>
            <a:noAutofit/>
          </a:bodyPr>
          <a:lstStyle/>
          <a:p>
            <a:pPr marL="0" indent="0" algn="just">
              <a:lnSpc>
                <a:spcPct val="110000"/>
              </a:lnSpc>
              <a:spcBef>
                <a:spcPts val="0"/>
              </a:spcBef>
              <a:spcAft>
                <a:spcPts val="450"/>
              </a:spcAft>
              <a:buNone/>
            </a:pPr>
            <a:r>
              <a:rPr kumimoji="1" lang="en-US" altLang="zh-CN" sz="1500" dirty="0">
                <a:solidFill>
                  <a:schemeClr val="tx1">
                    <a:lumMod val="75000"/>
                    <a:lumOff val="25000"/>
                  </a:schemeClr>
                </a:solidFill>
                <a:latin typeface="Microsoft YaHei" panose="020B0503020204020204" pitchFamily="34" charset="-122"/>
                <a:ea typeface="Microsoft YaHei" panose="020B0503020204020204" pitchFamily="34" charset="-122"/>
              </a:rPr>
              <a:t>Today's socio-economic advancement relies on technological innovation, with strategic planning and forecasting becoming crucial for future competitiveness. In this context, the significance of technological forecasting has become increasingly prominent. </a:t>
            </a:r>
            <a:endParaRPr kumimoji="1" lang="zh-CN" altLang="en-US"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pic>
        <p:nvPicPr>
          <p:cNvPr id="51" name="图形 50"/>
          <p:cNvPicPr>
            <a:picLocks noChangeAspect="1"/>
          </p:cNvPicPr>
          <p:nvPr/>
        </p:nvPicPr>
        <p:blipFill>
          <a:blip r:embed="rId3">
            <a:alphaModFix amt="10000"/>
            <a:extLst>
              <a:ext uri="{96DAC541-7B7A-43D3-8B79-37D633B846F1}">
                <asvg:svgBlip xmlns:asvg="http://schemas.microsoft.com/office/drawing/2016/SVG/main" r:embed="rId4"/>
              </a:ext>
            </a:extLst>
          </a:blip>
          <a:stretch>
            <a:fillRect/>
          </a:stretch>
        </p:blipFill>
        <p:spPr>
          <a:xfrm>
            <a:off x="435998" y="2957315"/>
            <a:ext cx="714375" cy="714375"/>
          </a:xfrm>
          <a:prstGeom prst="rect">
            <a:avLst/>
          </a:prstGeom>
        </p:spPr>
      </p:pic>
      <p:grpSp>
        <p:nvGrpSpPr>
          <p:cNvPr id="6" name="组合 5">
            <a:extLst>
              <a:ext uri="{FF2B5EF4-FFF2-40B4-BE49-F238E27FC236}">
                <a16:creationId xmlns:a16="http://schemas.microsoft.com/office/drawing/2014/main" id="{02BC7060-2D66-F54C-A080-801F76BBFA12}"/>
              </a:ext>
            </a:extLst>
          </p:cNvPr>
          <p:cNvGrpSpPr/>
          <p:nvPr/>
        </p:nvGrpSpPr>
        <p:grpSpPr>
          <a:xfrm>
            <a:off x="-1807423" y="1972486"/>
            <a:ext cx="3600000" cy="3600000"/>
            <a:chOff x="-1686847" y="1972486"/>
            <a:chExt cx="3600000" cy="3600000"/>
          </a:xfrm>
        </p:grpSpPr>
        <p:sp>
          <p:nvSpPr>
            <p:cNvPr id="4" name="椭圆 3"/>
            <p:cNvSpPr/>
            <p:nvPr/>
          </p:nvSpPr>
          <p:spPr>
            <a:xfrm>
              <a:off x="-1506847" y="2152486"/>
              <a:ext cx="3240000" cy="3240000"/>
            </a:xfrm>
            <a:prstGeom prst="ellipse">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5" name="椭圆 4"/>
            <p:cNvSpPr/>
            <p:nvPr/>
          </p:nvSpPr>
          <p:spPr>
            <a:xfrm>
              <a:off x="-1686847" y="1972486"/>
              <a:ext cx="3600000" cy="3600000"/>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a:bodyPr>
            <a:lstStyle/>
            <a:p>
              <a:pPr algn="l">
                <a:lnSpc>
                  <a:spcPct val="130000"/>
                </a:lnSpc>
              </a:pPr>
              <a:endParaRPr kumimoji="1" lang="zh-CN" altLang="en-US"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grpSp>
      <p:grpSp>
        <p:nvGrpSpPr>
          <p:cNvPr id="28" name="组合 27"/>
          <p:cNvGrpSpPr/>
          <p:nvPr/>
        </p:nvGrpSpPr>
        <p:grpSpPr>
          <a:xfrm>
            <a:off x="1281079" y="1596822"/>
            <a:ext cx="572353" cy="572353"/>
            <a:chOff x="1780960" y="1564071"/>
            <a:chExt cx="763137" cy="763137"/>
          </a:xfrm>
        </p:grpSpPr>
        <p:sp>
          <p:nvSpPr>
            <p:cNvPr id="7" name="椭圆 6"/>
            <p:cNvSpPr/>
            <p:nvPr/>
          </p:nvSpPr>
          <p:spPr>
            <a:xfrm>
              <a:off x="1780960" y="1564071"/>
              <a:ext cx="763137" cy="7631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fontScale="55000" lnSpcReduction="20000"/>
            </a:bodyPr>
            <a:lstStyle/>
            <a:p>
              <a:pPr algn="l">
                <a:lnSpc>
                  <a:spcPct val="130000"/>
                </a:lnSpc>
              </a:pPr>
              <a:endParaRPr kumimoji="1" lang="zh-CN" altLang="en-US"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8" name="椭圆 7"/>
            <p:cNvSpPr/>
            <p:nvPr/>
          </p:nvSpPr>
          <p:spPr>
            <a:xfrm>
              <a:off x="1868103" y="1651215"/>
              <a:ext cx="588850" cy="588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kumimoji="1" lang="zh-CN" altLang="en-US" sz="27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9" name="文本占位符 2"/>
            <p:cNvSpPr txBox="1"/>
            <p:nvPr/>
          </p:nvSpPr>
          <p:spPr>
            <a:xfrm>
              <a:off x="1882391" y="1706168"/>
              <a:ext cx="588849" cy="548185"/>
            </a:xfrm>
            <a:prstGeom prst="rect">
              <a:avLst/>
            </a:prstGeom>
          </p:spPr>
          <p:txBody>
            <a:bodyPr vert="horz" lIns="0" tIns="0" rIns="0" bIns="54000" rtlCol="0" anchor="ctr" anchorCtr="0">
              <a:normAutofit fontScale="92500" lnSpcReduction="20000"/>
            </a:bodyPr>
            <a:lstStyle>
              <a:lvl1pPr marL="0" indent="0" algn="l" defTabSz="914400" rtl="0" eaLnBrk="1" latinLnBrk="0" hangingPunct="1">
                <a:lnSpc>
                  <a:spcPct val="130000"/>
                </a:lnSpc>
                <a:spcBef>
                  <a:spcPts val="0"/>
                </a:spcBef>
                <a:buFont typeface="Arial" panose="020B0604020202090204" pitchFamily="34" charset="0"/>
                <a:buNone/>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ctr"/>
              <a:r>
                <a:rPr kumimoji="1" lang="en-US" altLang="zh-CN" sz="2400" b="1" dirty="0">
                  <a:latin typeface="Microsoft YaHei" panose="020B0503020204020204" pitchFamily="34" charset="-122"/>
                  <a:ea typeface="Microsoft YaHei" panose="020B0503020204020204" pitchFamily="34" charset="-122"/>
                </a:rPr>
                <a:t>1</a:t>
              </a:r>
              <a:endParaRPr kumimoji="1" lang="zh-CN" altLang="en-US" sz="2400" b="1" dirty="0">
                <a:latin typeface="Microsoft YaHei" panose="020B0503020204020204" pitchFamily="34" charset="-122"/>
                <a:ea typeface="Microsoft YaHei" panose="020B0503020204020204" pitchFamily="34" charset="-122"/>
              </a:endParaRPr>
            </a:p>
          </p:txBody>
        </p:sp>
      </p:grpSp>
      <p:sp>
        <p:nvSpPr>
          <p:cNvPr id="19" name="文本占位符 2"/>
          <p:cNvSpPr txBox="1"/>
          <p:nvPr/>
        </p:nvSpPr>
        <p:spPr>
          <a:xfrm>
            <a:off x="2066082" y="3060847"/>
            <a:ext cx="6475462" cy="1174218"/>
          </a:xfrm>
          <a:prstGeom prst="rect">
            <a:avLst/>
          </a:prstGeom>
        </p:spPr>
        <p:txBody>
          <a:bodyPr vert="horz" lIns="0" tIns="34290" rIns="68580" bIns="34290" rtlCol="0">
            <a:normAutofit/>
          </a:bodyPr>
          <a:lstStyle>
            <a:lvl1pPr marL="0" indent="0" algn="l" defTabSz="914400" rtl="0" eaLnBrk="1" latinLnBrk="0" hangingPunct="1">
              <a:lnSpc>
                <a:spcPct val="130000"/>
              </a:lnSpc>
              <a:spcBef>
                <a:spcPts val="0"/>
              </a:spcBef>
              <a:buFont typeface="Arial" panose="020B0604020202090204" pitchFamily="34" charset="0"/>
              <a:buNone/>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kumimoji="1" lang="zh-CN" altLang="en-US" sz="1500">
              <a:latin typeface="Microsoft YaHei" panose="020B0503020204020204" pitchFamily="34" charset="-122"/>
              <a:ea typeface="Microsoft YaHei" panose="020B0503020204020204" pitchFamily="34" charset="-122"/>
            </a:endParaRPr>
          </a:p>
        </p:txBody>
      </p:sp>
      <p:grpSp>
        <p:nvGrpSpPr>
          <p:cNvPr id="29" name="组合 28"/>
          <p:cNvGrpSpPr/>
          <p:nvPr/>
        </p:nvGrpSpPr>
        <p:grpSpPr>
          <a:xfrm>
            <a:off x="1839260" y="3321842"/>
            <a:ext cx="572353" cy="572353"/>
            <a:chOff x="2373205" y="3235462"/>
            <a:chExt cx="763137" cy="763137"/>
          </a:xfrm>
        </p:grpSpPr>
        <p:sp>
          <p:nvSpPr>
            <p:cNvPr id="20" name="椭圆 19"/>
            <p:cNvSpPr/>
            <p:nvPr/>
          </p:nvSpPr>
          <p:spPr>
            <a:xfrm>
              <a:off x="2373205" y="3235462"/>
              <a:ext cx="763137" cy="7631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fontScale="55000" lnSpcReduction="20000"/>
            </a:bodyPr>
            <a:lstStyle/>
            <a:p>
              <a:pPr algn="l">
                <a:lnSpc>
                  <a:spcPct val="130000"/>
                </a:lnSpc>
              </a:pPr>
              <a:endParaRPr kumimoji="1" lang="zh-CN" altLang="en-US"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22" name="椭圆 21"/>
            <p:cNvSpPr/>
            <p:nvPr/>
          </p:nvSpPr>
          <p:spPr>
            <a:xfrm>
              <a:off x="2460348" y="3322606"/>
              <a:ext cx="588850" cy="588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kumimoji="1" lang="zh-CN" altLang="en-US" sz="27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21" name="文本占位符 2"/>
            <p:cNvSpPr txBox="1"/>
            <p:nvPr/>
          </p:nvSpPr>
          <p:spPr>
            <a:xfrm>
              <a:off x="2474636" y="3377559"/>
              <a:ext cx="588849" cy="548185"/>
            </a:xfrm>
            <a:prstGeom prst="rect">
              <a:avLst/>
            </a:prstGeom>
          </p:spPr>
          <p:txBody>
            <a:bodyPr vert="horz" lIns="0" tIns="0" rIns="0" bIns="54000" rtlCol="0" anchor="ctr" anchorCtr="0">
              <a:normAutofit fontScale="92500" lnSpcReduction="20000"/>
            </a:bodyPr>
            <a:lstStyle>
              <a:lvl1pPr marL="0" indent="0" algn="l" defTabSz="914400" rtl="0" eaLnBrk="1" latinLnBrk="0" hangingPunct="1">
                <a:lnSpc>
                  <a:spcPct val="130000"/>
                </a:lnSpc>
                <a:spcBef>
                  <a:spcPts val="0"/>
                </a:spcBef>
                <a:buFont typeface="Arial" panose="020B0604020202090204" pitchFamily="34" charset="0"/>
                <a:buNone/>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ctr"/>
              <a:r>
                <a:rPr kumimoji="1" lang="en-US" altLang="zh-CN" sz="2400" b="1" dirty="0">
                  <a:latin typeface="Microsoft YaHei" panose="020B0503020204020204" pitchFamily="34" charset="-122"/>
                  <a:ea typeface="Microsoft YaHei" panose="020B0503020204020204" pitchFamily="34" charset="-122"/>
                </a:rPr>
                <a:t>2</a:t>
              </a:r>
              <a:endParaRPr kumimoji="1" lang="zh-CN" altLang="en-US" sz="2400" b="1" dirty="0">
                <a:latin typeface="Microsoft YaHei" panose="020B0503020204020204" pitchFamily="34" charset="-122"/>
                <a:ea typeface="Microsoft YaHei" panose="020B0503020204020204" pitchFamily="34" charset="-122"/>
              </a:endParaRPr>
            </a:p>
          </p:txBody>
        </p:sp>
      </p:grpSp>
      <p:grpSp>
        <p:nvGrpSpPr>
          <p:cNvPr id="30" name="组合 29"/>
          <p:cNvGrpSpPr/>
          <p:nvPr/>
        </p:nvGrpSpPr>
        <p:grpSpPr>
          <a:xfrm>
            <a:off x="1407256" y="4893106"/>
            <a:ext cx="572353" cy="572353"/>
            <a:chOff x="1780960" y="5038311"/>
            <a:chExt cx="763137" cy="763137"/>
          </a:xfrm>
        </p:grpSpPr>
        <p:sp>
          <p:nvSpPr>
            <p:cNvPr id="24" name="椭圆 23"/>
            <p:cNvSpPr/>
            <p:nvPr/>
          </p:nvSpPr>
          <p:spPr>
            <a:xfrm>
              <a:off x="1780960" y="5038311"/>
              <a:ext cx="763137" cy="7631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5000" tIns="135000" rIns="135000" bIns="135000" numCol="1" spcCol="0" rtlCol="0" fromWordArt="0" anchor="t" anchorCtr="0" forceAA="0" compatLnSpc="1">
              <a:normAutofit fontScale="55000" lnSpcReduction="20000"/>
            </a:bodyPr>
            <a:lstStyle/>
            <a:p>
              <a:pPr algn="l">
                <a:lnSpc>
                  <a:spcPct val="130000"/>
                </a:lnSpc>
              </a:pPr>
              <a:endParaRPr kumimoji="1" lang="zh-CN" altLang="en-US"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25" name="椭圆 24"/>
            <p:cNvSpPr/>
            <p:nvPr/>
          </p:nvSpPr>
          <p:spPr>
            <a:xfrm>
              <a:off x="1868103" y="5125455"/>
              <a:ext cx="588850" cy="588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kumimoji="1" lang="zh-CN" altLang="en-US" sz="27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26" name="文本占位符 2"/>
            <p:cNvSpPr txBox="1"/>
            <p:nvPr/>
          </p:nvSpPr>
          <p:spPr>
            <a:xfrm>
              <a:off x="1882391" y="5180408"/>
              <a:ext cx="588849" cy="548185"/>
            </a:xfrm>
            <a:prstGeom prst="rect">
              <a:avLst/>
            </a:prstGeom>
          </p:spPr>
          <p:txBody>
            <a:bodyPr vert="horz" lIns="0" tIns="0" rIns="0" bIns="54000" rtlCol="0" anchor="ctr" anchorCtr="0">
              <a:normAutofit fontScale="92500" lnSpcReduction="20000"/>
            </a:bodyPr>
            <a:lstStyle>
              <a:lvl1pPr marL="0" indent="0" algn="l" defTabSz="914400" rtl="0" eaLnBrk="1" latinLnBrk="0" hangingPunct="1">
                <a:lnSpc>
                  <a:spcPct val="130000"/>
                </a:lnSpc>
                <a:spcBef>
                  <a:spcPts val="0"/>
                </a:spcBef>
                <a:buFont typeface="Arial" panose="020B0604020202090204" pitchFamily="34" charset="0"/>
                <a:buNone/>
                <a:defRPr sz="20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ctr"/>
              <a:r>
                <a:rPr kumimoji="1" lang="en-US" altLang="zh-CN" sz="2400" b="1" dirty="0">
                  <a:latin typeface="Microsoft YaHei" panose="020B0503020204020204" pitchFamily="34" charset="-122"/>
                  <a:ea typeface="Microsoft YaHei" panose="020B0503020204020204" pitchFamily="34" charset="-122"/>
                </a:rPr>
                <a:t>3</a:t>
              </a:r>
              <a:endParaRPr kumimoji="1" lang="zh-CN" altLang="en-US" sz="2400" b="1" dirty="0">
                <a:latin typeface="Microsoft YaHei" panose="020B0503020204020204" pitchFamily="34" charset="-122"/>
                <a:ea typeface="Microsoft YaHei" panose="020B0503020204020204" pitchFamily="34" charset="-122"/>
              </a:endParaRPr>
            </a:p>
          </p:txBody>
        </p:sp>
      </p:grpSp>
      <p:cxnSp>
        <p:nvCxnSpPr>
          <p:cNvPr id="36" name="直线连接符 35"/>
          <p:cNvCxnSpPr/>
          <p:nvPr/>
        </p:nvCxnSpPr>
        <p:spPr>
          <a:xfrm flipH="1">
            <a:off x="2066083" y="2843137"/>
            <a:ext cx="6475463" cy="0"/>
          </a:xfrm>
          <a:prstGeom prst="line">
            <a:avLst/>
          </a:prstGeom>
          <a:ln w="635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39" name="直线连接符 38"/>
          <p:cNvCxnSpPr/>
          <p:nvPr/>
        </p:nvCxnSpPr>
        <p:spPr>
          <a:xfrm flipH="1">
            <a:off x="2151459" y="4568171"/>
            <a:ext cx="6475463" cy="0"/>
          </a:xfrm>
          <a:prstGeom prst="line">
            <a:avLst/>
          </a:prstGeom>
          <a:ln w="635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2119493" y="1348970"/>
            <a:ext cx="7313874" cy="372987"/>
          </a:xfrm>
          <a:prstGeom prst="rect">
            <a:avLst/>
          </a:prstGeom>
          <a:noFill/>
        </p:spPr>
        <p:txBody>
          <a:bodyPr wrap="square" lIns="0" rIns="0" rtlCol="0" anchor="ctr" anchorCtr="0">
            <a:noAutofit/>
          </a:bodyPr>
          <a:lstStyle/>
          <a:p>
            <a:pPr>
              <a:lnSpc>
                <a:spcPct val="120000"/>
              </a:lnSpc>
            </a:pPr>
            <a:r>
              <a:rPr kumimoji="1" lang="en-US" altLang="zh-CN" sz="2400" b="1" dirty="0">
                <a:solidFill>
                  <a:schemeClr val="accent2"/>
                </a:solidFill>
                <a:latin typeface="Microsoft YaHei" panose="020B0503020204020204" pitchFamily="34" charset="-122"/>
                <a:ea typeface="Microsoft YaHei" panose="020B0503020204020204" pitchFamily="34" charset="-122"/>
              </a:rPr>
              <a:t>The significance of technological forecasting</a:t>
            </a:r>
            <a:endParaRPr kumimoji="1" lang="zh-CN" altLang="en-US" sz="2400" b="1" dirty="0">
              <a:solidFill>
                <a:schemeClr val="accent2"/>
              </a:solidFill>
              <a:latin typeface="Microsoft YaHei" panose="020B0503020204020204" pitchFamily="34" charset="-122"/>
              <a:ea typeface="Microsoft YaHei" panose="020B0503020204020204" pitchFamily="34" charset="-122"/>
            </a:endParaRPr>
          </a:p>
        </p:txBody>
      </p:sp>
      <p:cxnSp>
        <p:nvCxnSpPr>
          <p:cNvPr id="42" name="直线连接符 41"/>
          <p:cNvCxnSpPr/>
          <p:nvPr/>
        </p:nvCxnSpPr>
        <p:spPr>
          <a:xfrm>
            <a:off x="2107287" y="1817936"/>
            <a:ext cx="35922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2433081" y="3056013"/>
            <a:ext cx="6718300" cy="372987"/>
          </a:xfrm>
          <a:prstGeom prst="rect">
            <a:avLst/>
          </a:prstGeom>
          <a:noFill/>
        </p:spPr>
        <p:txBody>
          <a:bodyPr wrap="square" lIns="0" rIns="0" rtlCol="0" anchor="ctr" anchorCtr="0">
            <a:noAutofit/>
          </a:bodyPr>
          <a:lstStyle/>
          <a:p>
            <a:pPr>
              <a:lnSpc>
                <a:spcPct val="120000"/>
              </a:lnSpc>
            </a:pPr>
            <a:r>
              <a:rPr kumimoji="1" lang="en-US" altLang="zh-CN" sz="2400" b="1" dirty="0">
                <a:solidFill>
                  <a:schemeClr val="accent2"/>
                </a:solidFill>
                <a:latin typeface="Microsoft YaHei" panose="020B0503020204020204" pitchFamily="34" charset="-122"/>
                <a:ea typeface="Microsoft YaHei" panose="020B0503020204020204" pitchFamily="34" charset="-122"/>
              </a:rPr>
              <a:t>Automatic identification of technical stages</a:t>
            </a:r>
            <a:endParaRPr kumimoji="1" lang="zh-CN" altLang="en-US" sz="2400" b="1" dirty="0">
              <a:solidFill>
                <a:schemeClr val="accent2"/>
              </a:solidFill>
              <a:latin typeface="Microsoft YaHei" panose="020B0503020204020204" pitchFamily="34" charset="-122"/>
              <a:ea typeface="Microsoft YaHei" panose="020B0503020204020204" pitchFamily="34" charset="-122"/>
            </a:endParaRPr>
          </a:p>
        </p:txBody>
      </p:sp>
      <p:cxnSp>
        <p:nvCxnSpPr>
          <p:cNvPr id="45" name="直线连接符 44"/>
          <p:cNvCxnSpPr/>
          <p:nvPr/>
        </p:nvCxnSpPr>
        <p:spPr>
          <a:xfrm>
            <a:off x="2560406" y="3545680"/>
            <a:ext cx="35922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2209068" y="4771970"/>
            <a:ext cx="6475461" cy="372987"/>
          </a:xfrm>
          <a:prstGeom prst="rect">
            <a:avLst/>
          </a:prstGeom>
          <a:noFill/>
        </p:spPr>
        <p:txBody>
          <a:bodyPr wrap="square" lIns="0" rIns="0" rtlCol="0" anchor="ctr" anchorCtr="0">
            <a:noAutofit/>
          </a:bodyPr>
          <a:lstStyle/>
          <a:p>
            <a:pPr>
              <a:lnSpc>
                <a:spcPct val="120000"/>
              </a:lnSpc>
            </a:pPr>
            <a:r>
              <a:rPr kumimoji="1" lang="en-US" altLang="zh-CN" sz="2400" b="1" dirty="0">
                <a:solidFill>
                  <a:schemeClr val="accent2"/>
                </a:solidFill>
                <a:latin typeface="Microsoft YaHei" panose="020B0503020204020204" pitchFamily="34" charset="-122"/>
                <a:ea typeface="Microsoft YaHei" panose="020B0503020204020204" pitchFamily="34" charset="-122"/>
              </a:rPr>
              <a:t>Temporal trend of word frequency</a:t>
            </a:r>
            <a:endParaRPr kumimoji="1" lang="zh-CN" altLang="en-US" sz="2400" b="1" dirty="0">
              <a:solidFill>
                <a:schemeClr val="accent2"/>
              </a:solidFill>
              <a:latin typeface="Microsoft YaHei" panose="020B0503020204020204" pitchFamily="34" charset="-122"/>
              <a:ea typeface="Microsoft YaHei" panose="020B0503020204020204" pitchFamily="34" charset="-122"/>
            </a:endParaRPr>
          </a:p>
        </p:txBody>
      </p:sp>
      <p:cxnSp>
        <p:nvCxnSpPr>
          <p:cNvPr id="48" name="直线连接符 47"/>
          <p:cNvCxnSpPr/>
          <p:nvPr/>
        </p:nvCxnSpPr>
        <p:spPr>
          <a:xfrm>
            <a:off x="2201177" y="5257655"/>
            <a:ext cx="359228"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文本占位符 2"/>
          <p:cNvSpPr txBox="1"/>
          <p:nvPr/>
        </p:nvSpPr>
        <p:spPr>
          <a:xfrm>
            <a:off x="2560405" y="3548540"/>
            <a:ext cx="6423775" cy="1153979"/>
          </a:xfrm>
          <a:prstGeom prst="rect">
            <a:avLst/>
          </a:prstGeom>
        </p:spPr>
        <p:txBody>
          <a:bodyPr vert="horz" lIns="0" tIns="34290" rIns="68580" bIns="3429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just">
              <a:lnSpc>
                <a:spcPct val="110000"/>
              </a:lnSpc>
              <a:spcBef>
                <a:spcPts val="0"/>
              </a:spcBef>
              <a:spcAft>
                <a:spcPts val="450"/>
              </a:spcAft>
              <a:buNone/>
            </a:pPr>
            <a:r>
              <a:rPr kumimoji="1" lang="en-US" altLang="zh-CN" sz="1500" dirty="0">
                <a:solidFill>
                  <a:schemeClr val="tx1">
                    <a:lumMod val="75000"/>
                    <a:lumOff val="25000"/>
                  </a:schemeClr>
                </a:solidFill>
                <a:latin typeface="Microsoft YaHei" panose="020B0503020204020204" pitchFamily="34" charset="-122"/>
                <a:ea typeface="Microsoft YaHei" panose="020B0503020204020204" pitchFamily="34" charset="-122"/>
              </a:rPr>
              <a:t>Using big data analytics to analyze scientific texts and identify technological trends, supplemented by expert judgment, is vital for effective technological forecasting. A key challenge is automating the identification of technology evolution stages.</a:t>
            </a:r>
            <a:endParaRPr kumimoji="1" lang="zh-CN" altLang="en-US"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50" name="文本占位符 2"/>
          <p:cNvSpPr txBox="1"/>
          <p:nvPr/>
        </p:nvSpPr>
        <p:spPr>
          <a:xfrm>
            <a:off x="2209068" y="5344242"/>
            <a:ext cx="6854698" cy="1293247"/>
          </a:xfrm>
          <a:prstGeom prst="rect">
            <a:avLst/>
          </a:prstGeom>
        </p:spPr>
        <p:txBody>
          <a:bodyPr vert="horz" lIns="0" tIns="34290" rIns="68580" bIns="3429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just">
              <a:lnSpc>
                <a:spcPct val="110000"/>
              </a:lnSpc>
              <a:spcBef>
                <a:spcPts val="0"/>
              </a:spcBef>
              <a:spcAft>
                <a:spcPts val="450"/>
              </a:spcAft>
              <a:buNone/>
            </a:pPr>
            <a:r>
              <a:rPr kumimoji="1" lang="en-US" altLang="zh-CN" sz="1500" dirty="0">
                <a:solidFill>
                  <a:schemeClr val="tx1">
                    <a:lumMod val="75000"/>
                    <a:lumOff val="25000"/>
                  </a:schemeClr>
                </a:solidFill>
                <a:latin typeface="Microsoft YaHei" panose="020B0503020204020204" pitchFamily="34" charset="-122"/>
                <a:ea typeface="Microsoft YaHei" panose="020B0503020204020204" pitchFamily="34" charset="-122"/>
              </a:rPr>
              <a:t>Word frequency serves as a fundamental indicator reflecting the popularity and activity level of scientific and technological fields,</a:t>
            </a:r>
            <a:r>
              <a:rPr kumimoji="1" lang="zh-CN" altLang="en-US" sz="1500" dirty="0">
                <a:solidFill>
                  <a:schemeClr val="tx1">
                    <a:lumMod val="75000"/>
                    <a:lumOff val="25000"/>
                  </a:schemeClr>
                </a:solidFill>
                <a:latin typeface="Microsoft YaHei" panose="020B0503020204020204" pitchFamily="34" charset="-122"/>
                <a:ea typeface="Microsoft YaHei" panose="020B0503020204020204" pitchFamily="34" charset="-122"/>
              </a:rPr>
              <a:t> </a:t>
            </a:r>
            <a:r>
              <a:rPr kumimoji="1" lang="en-US" altLang="zh-CN" sz="1500" dirty="0">
                <a:solidFill>
                  <a:schemeClr val="tx1">
                    <a:lumMod val="75000"/>
                    <a:lumOff val="25000"/>
                  </a:schemeClr>
                </a:solidFill>
                <a:latin typeface="Microsoft YaHei" panose="020B0503020204020204" pitchFamily="34" charset="-122"/>
                <a:ea typeface="Microsoft YaHei" panose="020B0503020204020204" pitchFamily="34" charset="-122"/>
              </a:rPr>
              <a:t>with its temporal trends effectively revealing the dynamics of scientific and technological development.</a:t>
            </a:r>
            <a:endParaRPr kumimoji="1" lang="zh-CN" altLang="en-US" sz="1500"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34" name="文本框 33">
            <a:extLst>
              <a:ext uri="{FF2B5EF4-FFF2-40B4-BE49-F238E27FC236}">
                <a16:creationId xmlns:a16="http://schemas.microsoft.com/office/drawing/2014/main" id="{9DE91523-2DCB-8342-9083-F7AED1BE0B41}"/>
              </a:ext>
            </a:extLst>
          </p:cNvPr>
          <p:cNvSpPr txBox="1"/>
          <p:nvPr/>
        </p:nvSpPr>
        <p:spPr>
          <a:xfrm>
            <a:off x="8581764" y="6410739"/>
            <a:ext cx="290464"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4</a:t>
            </a:r>
            <a:endParaRPr kumimoji="1" lang="zh-CN" altLang="en-US" sz="140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A494523D-CDA5-C847-9136-3AC512884A10}"/>
              </a:ext>
            </a:extLst>
          </p:cNvPr>
          <p:cNvPicPr>
            <a:picLocks noChangeAspect="1"/>
          </p:cNvPicPr>
          <p:nvPr/>
        </p:nvPicPr>
        <p:blipFill>
          <a:blip r:embed="rId5"/>
          <a:stretch>
            <a:fillRect/>
          </a:stretch>
        </p:blipFill>
        <p:spPr>
          <a:xfrm>
            <a:off x="-235531" y="3252567"/>
            <a:ext cx="1439597" cy="1154677"/>
          </a:xfrm>
          <a:prstGeom prst="rect">
            <a:avLst/>
          </a:prstGeom>
        </p:spPr>
      </p:pic>
      <p:sp>
        <p:nvSpPr>
          <p:cNvPr id="12" name="矩形 11">
            <a:extLst>
              <a:ext uri="{FF2B5EF4-FFF2-40B4-BE49-F238E27FC236}">
                <a16:creationId xmlns:a16="http://schemas.microsoft.com/office/drawing/2014/main" id="{14FE5806-DB21-DC45-B8F6-D65427E174B7}"/>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5" name="Picture 2">
            <a:extLst>
              <a:ext uri="{FF2B5EF4-FFF2-40B4-BE49-F238E27FC236}">
                <a16:creationId xmlns:a16="http://schemas.microsoft.com/office/drawing/2014/main" id="{45A9D6D0-410B-E740-822C-C65CA5FB01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9A8FDB47-F28B-4741-9B4E-81BEF24DC7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Tree>
    <p:extLst>
      <p:ext uri="{BB962C8B-B14F-4D97-AF65-F5344CB8AC3E}">
        <p14:creationId xmlns:p14="http://schemas.microsoft.com/office/powerpoint/2010/main" val="2192908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fontScale="90000"/>
          </a:bodyPr>
          <a:lstStyle/>
          <a:p>
            <a:r>
              <a:rPr lang="en-US" altLang="zh-CN" dirty="0">
                <a:latin typeface="Microsoft YaHei" panose="020B0503020204020204" pitchFamily="34" charset="-122"/>
                <a:ea typeface="Microsoft YaHei" panose="020B0503020204020204" pitchFamily="34" charset="-122"/>
              </a:rPr>
              <a:t>Paper</a:t>
            </a: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Work</a:t>
            </a:r>
          </a:p>
        </p:txBody>
      </p:sp>
      <p:sp>
        <p:nvSpPr>
          <p:cNvPr id="5" name="文本框 4">
            <a:extLst>
              <a:ext uri="{FF2B5EF4-FFF2-40B4-BE49-F238E27FC236}">
                <a16:creationId xmlns:a16="http://schemas.microsoft.com/office/drawing/2014/main" id="{F6CCB279-6535-6B46-8186-F3642A69922E}"/>
              </a:ext>
            </a:extLst>
          </p:cNvPr>
          <p:cNvSpPr txBox="1"/>
          <p:nvPr/>
        </p:nvSpPr>
        <p:spPr>
          <a:xfrm>
            <a:off x="506940" y="1039504"/>
            <a:ext cx="8074352" cy="5860387"/>
          </a:xfrm>
          <a:prstGeom prst="rect">
            <a:avLst/>
          </a:prstGeom>
          <a:noFill/>
        </p:spPr>
        <p:txBody>
          <a:bodyPr wrap="square">
            <a:spAutoFit/>
          </a:bodyPr>
          <a:lstStyle/>
          <a:p>
            <a:pPr marL="323984" indent="-323984" algn="just">
              <a:lnSpc>
                <a:spcPct val="150000"/>
              </a:lnSpc>
              <a:buFont typeface="Wingdings" pitchFamily="2" charset="2"/>
              <a:buChar char="Ø"/>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Introducing </a:t>
            </a:r>
            <a:r>
              <a:rPr lang="en-US" altLang="zh-CN" b="1" dirty="0">
                <a:solidFill>
                  <a:schemeClr val="accent2"/>
                </a:solidFill>
                <a:latin typeface="Microsoft YaHei" panose="020B0503020204020204" pitchFamily="34" charset="-122"/>
                <a:ea typeface="Microsoft YaHei" panose="020B0503020204020204" pitchFamily="34" charset="-122"/>
                <a:cs typeface="Times New Roman" panose="02020603050405020304" pitchFamily="18" charset="0"/>
              </a:rPr>
              <a:t>Time Trend Clustering Model (TTCM) </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 and employing this model to analyze</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 word frequency time series for technological forecasting</a:t>
            </a:r>
          </a:p>
          <a:p>
            <a:pPr marL="323984" indent="-323984" algn="just">
              <a:lnSpc>
                <a:spcPct val="150000"/>
              </a:lnSpc>
              <a:buFont typeface="Wingdings" pitchFamily="2" charset="2"/>
              <a:buChar char="Ø"/>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To verify the model's effectiveness, this study first applied the TTCM model to cluster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standard time series datasets from the UCI repository</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 demonstrating TTCM's capability to effectively differentiate time series data with similar evolution trends.</a:t>
            </a:r>
          </a:p>
          <a:p>
            <a:pPr marL="323984" indent="-323984" algn="just">
              <a:lnSpc>
                <a:spcPct val="150000"/>
              </a:lnSpc>
              <a:buFont typeface="Wingdings" pitchFamily="2" charset="2"/>
              <a:buChar char="Ø"/>
            </a:pP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Taking</a:t>
            </a:r>
            <a:r>
              <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the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LIS discipline </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as an example, this study used the TTCM model to analyze the trends in word frequency time series, identifying </a:t>
            </a:r>
            <a:r>
              <a:rPr lang="en-US" altLang="zh-CN" b="1" dirty="0">
                <a:solidFill>
                  <a:schemeClr val="accent2"/>
                </a:solidFill>
                <a:latin typeface="Microsoft YaHei" panose="020B0503020204020204" pitchFamily="34" charset="-122"/>
                <a:ea typeface="Microsoft YaHei" panose="020B0503020204020204" pitchFamily="34" charset="-122"/>
                <a:cs typeface="Times New Roman" panose="02020603050405020304" pitchFamily="18" charset="0"/>
              </a:rPr>
              <a:t>four types </a:t>
            </a:r>
            <a:r>
              <a:rPr lang="en-US" altLang="zh-CN" b="1"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of word frequency temporal trends</a:t>
            </a:r>
            <a:r>
              <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rPr>
              <a:t>: burst, increasing, decreasing, and high-frequency fluctuation. Based on these findings, the study analyzed the future research trends in the LIS discipline, further validating the scientificity and applicability of the TTCM model in technological forecasting.</a:t>
            </a:r>
            <a:endParaRPr lang="zh-CN" altLang="en-US" dirty="0">
              <a:solidFill>
                <a:schemeClr val="tx1">
                  <a:lumMod val="75000"/>
                  <a:lumOff val="25000"/>
                </a:schemeClr>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4" name="图片 13">
            <a:extLst>
              <a:ext uri="{FF2B5EF4-FFF2-40B4-BE49-F238E27FC236}">
                <a16:creationId xmlns:a16="http://schemas.microsoft.com/office/drawing/2014/main" id="{F9DB3E80-7D7E-464B-B0D0-6A9468991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5" name="文本框 14">
            <a:extLst>
              <a:ext uri="{FF2B5EF4-FFF2-40B4-BE49-F238E27FC236}">
                <a16:creationId xmlns:a16="http://schemas.microsoft.com/office/drawing/2014/main" id="{F9C4C8BB-D19C-FD45-8ECB-7335031326AC}"/>
              </a:ext>
            </a:extLst>
          </p:cNvPr>
          <p:cNvSpPr txBox="1"/>
          <p:nvPr/>
        </p:nvSpPr>
        <p:spPr>
          <a:xfrm>
            <a:off x="8581764" y="6410739"/>
            <a:ext cx="290464"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5</a:t>
            </a:r>
            <a:endParaRPr kumimoji="1" lang="zh-CN" altLang="en-US" sz="1400" dirty="0">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FC2927E6-1AFD-4547-B14E-1EAEF5C4CA71}"/>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Picture 2">
            <a:extLst>
              <a:ext uri="{FF2B5EF4-FFF2-40B4-BE49-F238E27FC236}">
                <a16:creationId xmlns:a16="http://schemas.microsoft.com/office/drawing/2014/main" id="{CE52A5AE-780E-6546-85D5-F1C6C2820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a:extLst>
              <a:ext uri="{FF2B5EF4-FFF2-40B4-BE49-F238E27FC236}">
                <a16:creationId xmlns:a16="http://schemas.microsoft.com/office/drawing/2014/main" id="{3A729CB3-FF15-C54F-AAE7-D48561005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Tree>
    <p:extLst>
      <p:ext uri="{BB962C8B-B14F-4D97-AF65-F5344CB8AC3E}">
        <p14:creationId xmlns:p14="http://schemas.microsoft.com/office/powerpoint/2010/main" val="1911430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826579" y="2129291"/>
            <a:ext cx="1730602" cy="1685077"/>
          </a:xfrm>
          <a:prstGeom prst="rect">
            <a:avLst/>
          </a:prstGeom>
          <a:noFill/>
        </p:spPr>
        <p:txBody>
          <a:bodyPr wrap="none" lIns="0" rtlCol="0">
            <a:spAutoFit/>
          </a:bodyPr>
          <a:lstStyle/>
          <a:p>
            <a:pPr algn="l"/>
            <a:r>
              <a:rPr kumimoji="1" lang="en-US" altLang="zh-CN" sz="10350" b="1" dirty="0">
                <a:gradFill>
                  <a:gsLst>
                    <a:gs pos="0">
                      <a:schemeClr val="accent3">
                        <a:lumMod val="60000"/>
                        <a:lumOff val="40000"/>
                      </a:schemeClr>
                    </a:gs>
                    <a:gs pos="100000">
                      <a:schemeClr val="accent3">
                        <a:lumMod val="20000"/>
                        <a:lumOff val="80000"/>
                        <a:alpha val="0"/>
                      </a:schemeClr>
                    </a:gs>
                  </a:gsLst>
                  <a:lin ang="5400000" scaled="1"/>
                </a:gradFill>
                <a:latin typeface="Microsoft YaHei" panose="020B0503020204020204" pitchFamily="34" charset="-122"/>
                <a:ea typeface="Microsoft YaHei" panose="020B0503020204020204" pitchFamily="34" charset="-122"/>
              </a:rPr>
              <a:t>02</a:t>
            </a:r>
            <a:endParaRPr kumimoji="1" lang="zh-CN" altLang="en-US" sz="10350" b="1" dirty="0">
              <a:gradFill>
                <a:gsLst>
                  <a:gs pos="0">
                    <a:schemeClr val="accent3">
                      <a:lumMod val="60000"/>
                      <a:lumOff val="40000"/>
                    </a:schemeClr>
                  </a:gs>
                  <a:gs pos="100000">
                    <a:schemeClr val="accent3">
                      <a:lumMod val="20000"/>
                      <a:lumOff val="80000"/>
                      <a:alpha val="0"/>
                    </a:schemeClr>
                  </a:gs>
                </a:gsLst>
                <a:lin ang="5400000" scaled="1"/>
              </a:gradFill>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C0EDBB9B-6E53-644B-83F2-71F4417B4B90}"/>
              </a:ext>
            </a:extLst>
          </p:cNvPr>
          <p:cNvSpPr txBox="1"/>
          <p:nvPr/>
        </p:nvSpPr>
        <p:spPr>
          <a:xfrm>
            <a:off x="8581764" y="6410739"/>
            <a:ext cx="290464"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6</a:t>
            </a:r>
            <a:endParaRPr kumimoji="1" lang="zh-CN" altLang="en-US" sz="1400" dirty="0">
              <a:latin typeface="Microsoft YaHei" panose="020B0503020204020204" pitchFamily="34" charset="-122"/>
              <a:ea typeface="Microsoft YaHei" panose="020B0503020204020204" pitchFamily="34" charset="-122"/>
            </a:endParaRPr>
          </a:p>
        </p:txBody>
      </p:sp>
      <p:sp>
        <p:nvSpPr>
          <p:cNvPr id="9" name="文本占位符 39"/>
          <p:cNvSpPr txBox="1"/>
          <p:nvPr/>
        </p:nvSpPr>
        <p:spPr>
          <a:xfrm>
            <a:off x="2309249" y="2996534"/>
            <a:ext cx="4525503" cy="1080000"/>
          </a:xfrm>
          <a:prstGeom prst="rect">
            <a:avLst/>
          </a:prstGeom>
        </p:spPr>
        <p:txBody>
          <a:bodyPr lIns="0" tIns="0" rIns="0" bIns="0" anchor="ctr" anchorCtr="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dist">
              <a:buNone/>
            </a:pPr>
            <a:r>
              <a:rPr lang="en-US" altLang="zh-CN" sz="4500" b="1" dirty="0">
                <a:solidFill>
                  <a:schemeClr val="accent2"/>
                </a:solidFill>
                <a:latin typeface="Microsoft YaHei" panose="020B0503020204020204" pitchFamily="34" charset="-122"/>
                <a:ea typeface="Microsoft YaHei" panose="020B0503020204020204" pitchFamily="34" charset="-122"/>
              </a:rPr>
              <a:t>Methodology</a:t>
            </a:r>
            <a:endParaRPr lang="zh-CN" altLang="en-US" sz="4500" b="1" dirty="0">
              <a:solidFill>
                <a:schemeClr val="accent2"/>
              </a:solidFill>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2AFC6230-214E-A64A-BFB9-0771CBAB3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157" y="41371"/>
            <a:ext cx="1692000" cy="532980"/>
          </a:xfrm>
          <a:prstGeom prst="rect">
            <a:avLst/>
          </a:prstGeom>
        </p:spPr>
      </p:pic>
      <p:sp>
        <p:nvSpPr>
          <p:cNvPr id="16" name="文本框 15">
            <a:extLst>
              <a:ext uri="{FF2B5EF4-FFF2-40B4-BE49-F238E27FC236}">
                <a16:creationId xmlns:a16="http://schemas.microsoft.com/office/drawing/2014/main" id="{C53BF818-10CF-7C45-AA42-B22FCCC8369E}"/>
              </a:ext>
            </a:extLst>
          </p:cNvPr>
          <p:cNvSpPr txBox="1"/>
          <p:nvPr/>
        </p:nvSpPr>
        <p:spPr>
          <a:xfrm>
            <a:off x="-9939" y="72135"/>
            <a:ext cx="4667667" cy="738664"/>
          </a:xfrm>
          <a:prstGeom prst="rect">
            <a:avLst/>
          </a:prstGeom>
          <a:noFill/>
        </p:spPr>
        <p:txBody>
          <a:bodyPr wrap="square" rtlCol="0">
            <a:spAutoFit/>
          </a:bodyPr>
          <a:lstStyle/>
          <a:p>
            <a:r>
              <a:rPr lang="en-US" altLang="zh-CN" sz="1400" dirty="0">
                <a:solidFill>
                  <a:schemeClr val="tx2"/>
                </a:solidFill>
                <a:latin typeface="Arial" panose="020B0604020202020204" pitchFamily="34" charset="0"/>
                <a:cs typeface="Arial" panose="020B0604020202020204" pitchFamily="34" charset="0"/>
              </a:rPr>
              <a:t>Joint Workshop of the 5th Extraction and Evaluation of Knowledge Entities from Scientific Documents (EEKE2024) and the 4th AI + Informetrics (ALL2024)</a:t>
            </a:r>
            <a:endParaRPr lang="zh-CN" altLang="en-US" sz="1400" dirty="0">
              <a:solidFill>
                <a:schemeClr val="tx2"/>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59AADBA0-19D7-5B4A-9C80-23CBC5030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266" y="28469"/>
            <a:ext cx="2502022" cy="55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637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fontScale="90000"/>
          </a:bodyPr>
          <a:lstStyle/>
          <a:p>
            <a:r>
              <a:rPr lang="en-US" altLang="zh-CN" dirty="0">
                <a:latin typeface="Microsoft YaHei" panose="020B0503020204020204" pitchFamily="34" charset="-122"/>
                <a:ea typeface="Microsoft YaHei" panose="020B0503020204020204" pitchFamily="34" charset="-122"/>
              </a:rPr>
              <a:t>Model definition</a:t>
            </a:r>
            <a:endParaRPr lang="zh-CN" altLang="en-US" dirty="0">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D602904E-A08A-8741-B2CE-1E268DF9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pic>
        <p:nvPicPr>
          <p:cNvPr id="8" name="图片 7">
            <a:extLst>
              <a:ext uri="{FF2B5EF4-FFF2-40B4-BE49-F238E27FC236}">
                <a16:creationId xmlns:a16="http://schemas.microsoft.com/office/drawing/2014/main" id="{646D4350-3B4F-214B-9BF4-9F59313D9D8C}"/>
              </a:ext>
            </a:extLst>
          </p:cNvPr>
          <p:cNvPicPr>
            <a:picLocks noChangeAspect="1"/>
          </p:cNvPicPr>
          <p:nvPr/>
        </p:nvPicPr>
        <p:blipFill>
          <a:blip r:embed="rId4"/>
          <a:stretch>
            <a:fillRect/>
          </a:stretch>
        </p:blipFill>
        <p:spPr>
          <a:xfrm>
            <a:off x="201839" y="1161570"/>
            <a:ext cx="8805015" cy="5353673"/>
          </a:xfrm>
          <a:prstGeom prst="rect">
            <a:avLst/>
          </a:prstGeom>
        </p:spPr>
      </p:pic>
      <p:sp>
        <p:nvSpPr>
          <p:cNvPr id="6" name="文本框 5">
            <a:extLst>
              <a:ext uri="{FF2B5EF4-FFF2-40B4-BE49-F238E27FC236}">
                <a16:creationId xmlns:a16="http://schemas.microsoft.com/office/drawing/2014/main" id="{2E68FC25-372A-F043-BA55-9F9654AA8844}"/>
              </a:ext>
            </a:extLst>
          </p:cNvPr>
          <p:cNvSpPr txBox="1"/>
          <p:nvPr/>
        </p:nvSpPr>
        <p:spPr>
          <a:xfrm>
            <a:off x="8581764" y="6410739"/>
            <a:ext cx="290464"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7</a:t>
            </a:r>
            <a:endParaRPr kumimoji="1" lang="zh-CN" altLang="en-US" sz="1400" dirty="0">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D6D3FBFD-5208-CB49-B36B-47ED63B89DF3}"/>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Picture 2">
            <a:extLst>
              <a:ext uri="{FF2B5EF4-FFF2-40B4-BE49-F238E27FC236}">
                <a16:creationId xmlns:a16="http://schemas.microsoft.com/office/drawing/2014/main" id="{0469A460-FC74-5143-950D-FD63E67B3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AE12D443-88D0-6F48-8D6F-978552FDC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Tree>
    <p:extLst>
      <p:ext uri="{BB962C8B-B14F-4D97-AF65-F5344CB8AC3E}">
        <p14:creationId xmlns:p14="http://schemas.microsoft.com/office/powerpoint/2010/main" val="254310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9FA0553-CDCE-6348-A5EB-57FF5502B56F}"/>
              </a:ext>
            </a:extLst>
          </p:cNvPr>
          <p:cNvSpPr txBox="1"/>
          <p:nvPr/>
        </p:nvSpPr>
        <p:spPr>
          <a:xfrm>
            <a:off x="582663" y="1087925"/>
            <a:ext cx="8004797" cy="1027525"/>
          </a:xfrm>
          <a:prstGeom prst="rect">
            <a:avLst/>
          </a:prstGeom>
          <a:noFill/>
        </p:spPr>
        <p:txBody>
          <a:bodyPr wrap="square">
            <a:spAutoFit/>
          </a:bodyPr>
          <a:lstStyle/>
          <a:p>
            <a:pPr indent="342884">
              <a:lnSpc>
                <a:spcPct val="120000"/>
              </a:lnSpc>
            </a:pPr>
            <a:r>
              <a:rPr lang="en-US" altLang="zh-CN" sz="1600" dirty="0">
                <a:latin typeface="Microsoft YaHei" panose="020B0503020204020204" pitchFamily="34" charset="-122"/>
                <a:ea typeface="Microsoft YaHei" panose="020B0503020204020204" pitchFamily="34" charset="-122"/>
              </a:rPr>
              <a:t>In this study, the time series is regarded as vertices and the </a:t>
            </a:r>
            <a:r>
              <a:rPr lang="en-US" altLang="zh-CN" sz="1800" dirty="0">
                <a:effectLst/>
                <a:latin typeface="Libertinus Serif"/>
                <a:ea typeface="Times New Roman" panose="02020603050405020304" pitchFamily="18" charset="0"/>
                <a:cs typeface="Times New Roman" panose="02020603050405020304" pitchFamily="18" charset="0"/>
              </a:rPr>
              <a:t>Dynamic Time Warping (DTW)</a:t>
            </a:r>
            <a:r>
              <a:rPr lang="en-US" altLang="zh-CN" sz="1600" dirty="0">
                <a:latin typeface="Microsoft YaHei" panose="020B0503020204020204" pitchFamily="34" charset="-122"/>
                <a:ea typeface="Microsoft YaHei" panose="020B0503020204020204" pitchFamily="34" charset="-122"/>
              </a:rPr>
              <a:t> distance between time series is used as edge weight to construct an adjacency matrix A</a:t>
            </a:r>
            <a:endParaRPr lang="zh-CN" altLang="zh-CN" sz="1600"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F7182E1B-CBF8-5E47-A9E8-514FC98506AA}"/>
              </a:ext>
            </a:extLst>
          </p:cNvPr>
          <p:cNvSpPr txBox="1"/>
          <p:nvPr/>
        </p:nvSpPr>
        <p:spPr>
          <a:xfrm>
            <a:off x="2295185" y="4109711"/>
            <a:ext cx="4579749" cy="338554"/>
          </a:xfrm>
          <a:prstGeom prst="rect">
            <a:avLst/>
          </a:prstGeom>
          <a:noFill/>
        </p:spPr>
        <p:txBody>
          <a:bodyPr wrap="square">
            <a:spAutoFit/>
          </a:bodyPr>
          <a:lstStyle/>
          <a:p>
            <a:pPr algn="ctr"/>
            <a:r>
              <a:rPr lang="zh-CN" altLang="zh-CN" sz="1600" b="1" dirty="0">
                <a:latin typeface="Microsoft YaHei" panose="020B0503020204020204" pitchFamily="34" charset="-122"/>
                <a:ea typeface="Microsoft YaHei" panose="020B0503020204020204" pitchFamily="34" charset="-122"/>
                <a:cs typeface="Times New Roman (正文 CS 字体)"/>
              </a:rPr>
              <a:t> </a:t>
            </a:r>
            <a:r>
              <a:rPr lang="en-US" altLang="zh-CN" sz="1600" b="1" dirty="0">
                <a:latin typeface="Microsoft YaHei" panose="020B0503020204020204" pitchFamily="34" charset="-122"/>
                <a:ea typeface="Microsoft YaHei" panose="020B0503020204020204" pitchFamily="34" charset="-122"/>
                <a:cs typeface="Times New Roman (正文 CS 字体)"/>
              </a:rPr>
              <a:t>The matching principle of DTW algorithm</a:t>
            </a:r>
            <a:endParaRPr lang="zh-CN" altLang="en-US" sz="1600" b="1" dirty="0">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79B992F-EEED-5F41-87DC-91FC59A41975}"/>
                  </a:ext>
                </a:extLst>
              </p:cNvPr>
              <p:cNvSpPr txBox="1"/>
              <p:nvPr/>
            </p:nvSpPr>
            <p:spPr>
              <a:xfrm>
                <a:off x="822340" y="4446493"/>
                <a:ext cx="7877021" cy="787460"/>
              </a:xfrm>
              <a:prstGeom prst="rect">
                <a:avLst/>
              </a:prstGeom>
              <a:noFill/>
            </p:spPr>
            <p:txBody>
              <a:bodyPr wrap="square">
                <a:spAutoFit/>
              </a:bodyPr>
              <a:lstStyle/>
              <a:p>
                <a:pPr indent="200015" algn="just">
                  <a:lnSpc>
                    <a:spcPct val="150000"/>
                  </a:lnSpc>
                </a:pPr>
                <a:r>
                  <a:rPr lang="en-US" altLang="zh-CN" sz="1600" dirty="0">
                    <a:latin typeface="Microsoft YaHei" panose="020B0503020204020204" pitchFamily="34" charset="-122"/>
                    <a:ea typeface="Microsoft YaHei" panose="020B0503020204020204" pitchFamily="34" charset="-122"/>
                    <a:cs typeface="Times New Roman" panose="02020603050405020304" pitchFamily="18" charset="0"/>
                  </a:rPr>
                  <a:t>For the time series </a:t>
                </a:r>
                <a14:m>
                  <m:oMath xmlns:m="http://schemas.openxmlformats.org/officeDocument/2006/math">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𝑋</m:t>
                    </m:r>
                    <m:r>
                      <a:rPr lang="en-US" altLang="zh-CN" sz="1600">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𝑥</m:t>
                            </m:r>
                          </m:e>
                          <m: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1</m:t>
                            </m:r>
                          </m:sub>
                        </m:s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𝑥</m:t>
                            </m:r>
                          </m:e>
                          <m: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2</m:t>
                            </m:r>
                          </m:sub>
                        </m:s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𝑥</m:t>
                            </m:r>
                          </m:e>
                          <m: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3</m:t>
                            </m:r>
                          </m:sub>
                        </m:s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𝑥</m:t>
                            </m:r>
                          </m:e>
                          <m: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𝑚</m:t>
                            </m:r>
                          </m:sub>
                        </m:sSub>
                      </m:e>
                    </m:d>
                  </m:oMath>
                </a14:m>
                <a:r>
                  <a:rPr lang="en-US" altLang="zh-CN" sz="1600" dirty="0">
                    <a:latin typeface="Microsoft YaHei" panose="020B0503020204020204" pitchFamily="34" charset="-122"/>
                    <a:ea typeface="Microsoft YaHei" panose="020B0503020204020204" pitchFamily="34" charset="-122"/>
                    <a:cs typeface="Times New Roman" panose="02020603050405020304" pitchFamily="18" charset="0"/>
                  </a:rPr>
                  <a:t> and </a:t>
                </a:r>
                <a14:m>
                  <m:oMath xmlns:m="http://schemas.openxmlformats.org/officeDocument/2006/math">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𝑌</m:t>
                    </m:r>
                    <m:r>
                      <a:rPr lang="en-US" altLang="zh-CN" sz="1600">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𝑦</m:t>
                            </m:r>
                          </m:e>
                          <m: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1</m:t>
                            </m:r>
                          </m:sub>
                        </m:s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𝑦</m:t>
                            </m:r>
                          </m:e>
                          <m: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2</m:t>
                            </m:r>
                          </m:sub>
                        </m:s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𝑦</m:t>
                            </m:r>
                          </m:e>
                          <m: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3</m:t>
                            </m:r>
                          </m:sub>
                        </m:s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zh-CN" altLang="zh-CN" sz="16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𝑦</m:t>
                            </m:r>
                          </m:e>
                          <m:sub>
                            <m:r>
                              <a:rPr lang="en-US" altLang="zh-CN" sz="1600">
                                <a:latin typeface="Cambria Math" panose="02040503050406030204" pitchFamily="18" charset="0"/>
                                <a:ea typeface="Times New Roman" panose="02020603050405020304" pitchFamily="18" charset="0"/>
                                <a:cs typeface="Times New Roman" panose="02020603050405020304" pitchFamily="18" charset="0"/>
                              </a:rPr>
                              <m:t>𝑛</m:t>
                            </m:r>
                          </m:sub>
                        </m:sSub>
                      </m:e>
                    </m:d>
                  </m:oMath>
                </a14:m>
                <a:r>
                  <a:rPr lang="en-US" altLang="zh-CN" sz="1600" dirty="0">
                    <a:latin typeface="Microsoft YaHei" panose="020B0503020204020204" pitchFamily="34" charset="-122"/>
                    <a:ea typeface="Microsoft YaHei" panose="020B0503020204020204" pitchFamily="34" charset="-122"/>
                    <a:cs typeface="Times New Roman" panose="02020603050405020304" pitchFamily="18" charset="0"/>
                  </a:rPr>
                  <a:t>, the DTW distance between them is calculated as</a:t>
                </a:r>
                <a:r>
                  <a:rPr lang="zh-CN" altLang="en-US" sz="1600" dirty="0">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1600" dirty="0">
                    <a:latin typeface="Microsoft YaHei" panose="020B0503020204020204" pitchFamily="34" charset="-122"/>
                    <a:ea typeface="Microsoft YaHei" panose="020B0503020204020204" pitchFamily="34" charset="-122"/>
                    <a:cs typeface="Times New Roman" panose="02020603050405020304" pitchFamily="18" charset="0"/>
                  </a:rPr>
                  <a:t>formula (1) :</a:t>
                </a:r>
                <a:endParaRPr lang="zh-CN" altLang="zh-CN" sz="1600" dirty="0">
                  <a:latin typeface="Microsoft YaHei" panose="020B0503020204020204" pitchFamily="34" charset="-122"/>
                  <a:ea typeface="Microsoft YaHei" panose="020B0503020204020204" pitchFamily="34"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679B992F-EEED-5F41-87DC-91FC59A41975}"/>
                  </a:ext>
                </a:extLst>
              </p:cNvPr>
              <p:cNvSpPr txBox="1">
                <a:spLocks noRot="1" noChangeAspect="1" noMove="1" noResize="1" noEditPoints="1" noAdjustHandles="1" noChangeArrowheads="1" noChangeShapeType="1" noTextEdit="1"/>
              </p:cNvSpPr>
              <p:nvPr/>
            </p:nvSpPr>
            <p:spPr>
              <a:xfrm>
                <a:off x="822340" y="4446493"/>
                <a:ext cx="7877021" cy="787460"/>
              </a:xfrm>
              <a:prstGeom prst="rect">
                <a:avLst/>
              </a:prstGeom>
              <a:blipFill>
                <a:blip r:embed="rId3"/>
                <a:stretch>
                  <a:fillRect l="-322" r="-483" b="-78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34A4553D-D7EF-8941-A59E-C000CBD9125B}"/>
                  </a:ext>
                </a:extLst>
              </p:cNvPr>
              <p:cNvSpPr txBox="1"/>
              <p:nvPr/>
            </p:nvSpPr>
            <p:spPr>
              <a:xfrm>
                <a:off x="1383545" y="5228624"/>
                <a:ext cx="6726064" cy="593432"/>
              </a:xfrm>
              <a:prstGeom prst="rect">
                <a:avLst/>
              </a:prstGeom>
              <a:noFill/>
            </p:spPr>
            <p:txBody>
              <a:bodyPr wrap="square">
                <a:spAutoFit/>
              </a:bodyPr>
              <a:lstStyle/>
              <a:p>
                <a14:m>
                  <m:oMath xmlns:m="http://schemas.openxmlformats.org/officeDocument/2006/math">
                    <m:r>
                      <a:rPr lang="en-US" altLang="zh-CN" sz="1600" i="1">
                        <a:latin typeface="Cambria Math" panose="02040503050406030204" pitchFamily="18" charset="0"/>
                        <a:ea typeface="宋体" panose="02010600030101010101" pitchFamily="2" charset="-122"/>
                        <a:cs typeface="Times New Roman (正文 CS 字体)"/>
                      </a:rPr>
                      <m:t>𝐷</m:t>
                    </m:r>
                    <m:d>
                      <m:dPr>
                        <m:ctrlPr>
                          <a:rPr lang="zh-CN"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ea typeface="宋体" panose="02010600030101010101" pitchFamily="2" charset="-122"/>
                            <a:cs typeface="Times New Roman (正文 CS 字体)"/>
                          </a:rPr>
                          <m:t>𝑋</m:t>
                        </m:r>
                        <m:r>
                          <a:rPr lang="en-US" altLang="zh-CN" sz="1600" i="1">
                            <a:latin typeface="Cambria Math" panose="02040503050406030204" pitchFamily="18" charset="0"/>
                            <a:ea typeface="宋体" panose="02010600030101010101" pitchFamily="2" charset="-122"/>
                            <a:cs typeface="Times New Roman (正文 CS 字体)"/>
                          </a:rPr>
                          <m:t>,</m:t>
                        </m:r>
                        <m:r>
                          <a:rPr lang="en-US" altLang="zh-CN" sz="1600" i="1">
                            <a:latin typeface="Cambria Math" panose="02040503050406030204" pitchFamily="18" charset="0"/>
                            <a:ea typeface="宋体" panose="02010600030101010101" pitchFamily="2" charset="-122"/>
                            <a:cs typeface="Times New Roman (正文 CS 字体)"/>
                          </a:rPr>
                          <m:t>𝑌</m:t>
                        </m:r>
                      </m:e>
                    </m:d>
                    <m:r>
                      <a:rPr lang="en-US" altLang="zh-CN" sz="1600" i="1">
                        <a:latin typeface="Cambria Math" panose="02040503050406030204" pitchFamily="18" charset="0"/>
                        <a:ea typeface="宋体" panose="02010600030101010101" pitchFamily="2" charset="-122"/>
                        <a:cs typeface="Times New Roman (正文 CS 字体)"/>
                      </a:rPr>
                      <m:t>=</m:t>
                    </m:r>
                    <m:f>
                      <m:fPr>
                        <m:type m:val="noBar"/>
                        <m:ctrlPr>
                          <a:rPr lang="zh-CN" altLang="zh-CN" sz="1600" i="1">
                            <a:latin typeface="Cambria Math" panose="02040503050406030204" pitchFamily="18" charset="0"/>
                            <a:ea typeface="Cambria Math" panose="02040503050406030204" pitchFamily="18" charset="0"/>
                          </a:rPr>
                        </m:ctrlPr>
                      </m:fPr>
                      <m:num>
                        <m:r>
                          <a:rPr lang="en-US" altLang="zh-CN" sz="1600" i="1">
                            <a:latin typeface="Cambria Math" panose="02040503050406030204" pitchFamily="18" charset="0"/>
                            <a:ea typeface="宋体" panose="02010600030101010101" pitchFamily="2" charset="-122"/>
                            <a:cs typeface="Times New Roman (正文 CS 字体)"/>
                          </a:rPr>
                          <m:t>𝑎𝑟𝑔𝑚𝑖𝑛</m:t>
                        </m:r>
                      </m:num>
                      <m:den>
                        <m:r>
                          <a:rPr lang="en-US" altLang="zh-CN" sz="1600" i="1">
                            <a:latin typeface="Cambria Math" panose="02040503050406030204" pitchFamily="18" charset="0"/>
                            <a:ea typeface="宋体" panose="02010600030101010101" pitchFamily="2" charset="-122"/>
                            <a:cs typeface="Times New Roman (正文 CS 字体)"/>
                          </a:rPr>
                          <m:t>𝑊</m:t>
                        </m:r>
                        <m:r>
                          <a:rPr lang="en-US" altLang="zh-CN" sz="1600" i="1">
                            <a:latin typeface="Cambria Math" panose="02040503050406030204" pitchFamily="18" charset="0"/>
                            <a:ea typeface="宋体" panose="02010600030101010101" pitchFamily="2" charset="-122"/>
                            <a:cs typeface="Times New Roman (正文 CS 字体)"/>
                          </a:rPr>
                          <m:t>=</m:t>
                        </m:r>
                        <m:sSub>
                          <m:sSubPr>
                            <m:ctrlPr>
                              <a:rPr lang="zh-CN"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宋体" panose="02010600030101010101" pitchFamily="2" charset="-122"/>
                                <a:cs typeface="Times New Roman (正文 CS 字体)"/>
                              </a:rPr>
                              <m:t>𝑤</m:t>
                            </m:r>
                          </m:e>
                          <m:sub>
                            <m:r>
                              <a:rPr lang="en-US" altLang="zh-CN" sz="1600" i="1">
                                <a:latin typeface="Cambria Math" panose="02040503050406030204" pitchFamily="18" charset="0"/>
                                <a:ea typeface="宋体" panose="02010600030101010101" pitchFamily="2" charset="-122"/>
                                <a:cs typeface="Times New Roman (正文 CS 字体)"/>
                              </a:rPr>
                              <m:t>1</m:t>
                            </m:r>
                          </m:sub>
                        </m:sSub>
                        <m:r>
                          <a:rPr lang="en-US" altLang="zh-CN" sz="1600" i="1">
                            <a:latin typeface="Cambria Math" panose="02040503050406030204" pitchFamily="18" charset="0"/>
                            <a:ea typeface="宋体" panose="02010600030101010101" pitchFamily="2" charset="-122"/>
                            <a:cs typeface="Times New Roman (正文 CS 字体)"/>
                          </a:rPr>
                          <m:t>,…,</m:t>
                        </m:r>
                        <m:sSub>
                          <m:sSubPr>
                            <m:ctrlPr>
                              <a:rPr lang="zh-CN"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宋体" panose="02010600030101010101" pitchFamily="2" charset="-122"/>
                                <a:cs typeface="Times New Roman (正文 CS 字体)"/>
                              </a:rPr>
                              <m:t>𝑤</m:t>
                            </m:r>
                          </m:e>
                          <m:sub>
                            <m:r>
                              <a:rPr lang="en-US" altLang="zh-CN" sz="1600" i="1">
                                <a:latin typeface="Cambria Math" panose="02040503050406030204" pitchFamily="18" charset="0"/>
                                <a:ea typeface="宋体" panose="02010600030101010101" pitchFamily="2" charset="-122"/>
                                <a:cs typeface="Times New Roman (正文 CS 字体)"/>
                              </a:rPr>
                              <m:t>𝑘</m:t>
                            </m:r>
                          </m:sub>
                        </m:sSub>
                        <m:r>
                          <a:rPr lang="en-US" altLang="zh-CN" sz="1600" i="1">
                            <a:latin typeface="Cambria Math" panose="02040503050406030204" pitchFamily="18" charset="0"/>
                            <a:ea typeface="宋体" panose="02010600030101010101" pitchFamily="2" charset="-122"/>
                            <a:cs typeface="Times New Roman (正文 CS 字体)"/>
                          </a:rPr>
                          <m:t>…,</m:t>
                        </m:r>
                        <m:sSub>
                          <m:sSubPr>
                            <m:ctrlPr>
                              <a:rPr lang="zh-CN"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宋体" panose="02010600030101010101" pitchFamily="2" charset="-122"/>
                                <a:cs typeface="Times New Roman (正文 CS 字体)"/>
                              </a:rPr>
                              <m:t>𝑤</m:t>
                            </m:r>
                          </m:e>
                          <m:sub>
                            <m:r>
                              <a:rPr lang="en-US" altLang="zh-CN" sz="1600" i="1">
                                <a:latin typeface="Cambria Math" panose="02040503050406030204" pitchFamily="18" charset="0"/>
                                <a:ea typeface="宋体" panose="02010600030101010101" pitchFamily="2" charset="-122"/>
                                <a:cs typeface="Times New Roman (正文 CS 字体)"/>
                              </a:rPr>
                              <m:t>𝐾</m:t>
                            </m:r>
                          </m:sub>
                        </m:sSub>
                      </m:den>
                    </m:f>
                    <m:rad>
                      <m:radPr>
                        <m:degHide m:val="on"/>
                        <m:ctrlPr>
                          <a:rPr lang="zh-CN" altLang="zh-CN" sz="1600" i="1">
                            <a:latin typeface="Cambria Math" panose="02040503050406030204" pitchFamily="18" charset="0"/>
                            <a:ea typeface="Cambria Math" panose="02040503050406030204" pitchFamily="18" charset="0"/>
                          </a:rPr>
                        </m:ctrlPr>
                      </m:radPr>
                      <m:deg/>
                      <m:e>
                        <m:nary>
                          <m:naryPr>
                            <m:chr m:val="∑"/>
                            <m:limLoc m:val="undOvr"/>
                            <m:ctrlPr>
                              <a:rPr lang="zh-CN" altLang="zh-CN" sz="1600" i="1">
                                <a:latin typeface="Cambria Math" panose="02040503050406030204" pitchFamily="18" charset="0"/>
                                <a:ea typeface="Cambria Math" panose="02040503050406030204" pitchFamily="18" charset="0"/>
                              </a:rPr>
                            </m:ctrlPr>
                          </m:naryPr>
                          <m:sub>
                            <m:r>
                              <a:rPr lang="en-US" altLang="zh-CN" sz="1600" i="1">
                                <a:latin typeface="Cambria Math" panose="02040503050406030204" pitchFamily="18" charset="0"/>
                                <a:ea typeface="宋体" panose="02010600030101010101" pitchFamily="2" charset="-122"/>
                                <a:cs typeface="Times New Roman (正文 CS 字体)"/>
                              </a:rPr>
                              <m:t>𝑘</m:t>
                            </m:r>
                            <m:r>
                              <a:rPr lang="en-US" altLang="zh-CN" sz="1600" i="1">
                                <a:latin typeface="Cambria Math" panose="02040503050406030204" pitchFamily="18" charset="0"/>
                                <a:ea typeface="宋体" panose="02010600030101010101" pitchFamily="2" charset="-122"/>
                                <a:cs typeface="Times New Roman (正文 CS 字体)"/>
                              </a:rPr>
                              <m:t>=1,</m:t>
                            </m:r>
                            <m:sSub>
                              <m:sSubPr>
                                <m:ctrlPr>
                                  <a:rPr lang="zh-CN"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宋体" panose="02010600030101010101" pitchFamily="2" charset="-122"/>
                                    <a:cs typeface="Times New Roman (正文 CS 字体)"/>
                                  </a:rPr>
                                  <m:t>𝑤</m:t>
                                </m:r>
                              </m:e>
                              <m:sub>
                                <m:r>
                                  <a:rPr lang="en-US" altLang="zh-CN" sz="1600" i="1">
                                    <a:latin typeface="Cambria Math" panose="02040503050406030204" pitchFamily="18" charset="0"/>
                                    <a:ea typeface="宋体" panose="02010600030101010101" pitchFamily="2" charset="-122"/>
                                    <a:cs typeface="Times New Roman (正文 CS 字体)"/>
                                  </a:rPr>
                                  <m:t>𝑘</m:t>
                                </m:r>
                              </m:sub>
                            </m:sSub>
                            <m:r>
                              <a:rPr lang="en-US" altLang="zh-CN" sz="1600" i="1">
                                <a:latin typeface="Cambria Math" panose="02040503050406030204" pitchFamily="18" charset="0"/>
                                <a:ea typeface="宋体" panose="02010600030101010101" pitchFamily="2" charset="-122"/>
                                <a:cs typeface="Times New Roman (正文 CS 字体)"/>
                              </a:rPr>
                              <m:t>=(</m:t>
                            </m:r>
                            <m:r>
                              <a:rPr lang="en-US" altLang="zh-CN" sz="1600" i="1">
                                <a:latin typeface="Cambria Math" panose="02040503050406030204" pitchFamily="18" charset="0"/>
                                <a:ea typeface="宋体" panose="02010600030101010101" pitchFamily="2" charset="-122"/>
                                <a:cs typeface="Times New Roman (正文 CS 字体)"/>
                              </a:rPr>
                              <m:t>𝑖</m:t>
                            </m:r>
                            <m:r>
                              <a:rPr lang="en-US" altLang="zh-CN" sz="1600" i="1">
                                <a:latin typeface="Cambria Math" panose="02040503050406030204" pitchFamily="18" charset="0"/>
                                <a:ea typeface="宋体" panose="02010600030101010101" pitchFamily="2" charset="-122"/>
                                <a:cs typeface="Times New Roman (正文 CS 字体)"/>
                              </a:rPr>
                              <m:t>,</m:t>
                            </m:r>
                            <m:r>
                              <a:rPr lang="en-US" altLang="zh-CN" sz="1600" i="1">
                                <a:latin typeface="Cambria Math" panose="02040503050406030204" pitchFamily="18" charset="0"/>
                                <a:ea typeface="宋体" panose="02010600030101010101" pitchFamily="2" charset="-122"/>
                                <a:cs typeface="Times New Roman (正文 CS 字体)"/>
                              </a:rPr>
                              <m:t>𝑗</m:t>
                            </m:r>
                            <m:r>
                              <a:rPr lang="en-US" altLang="zh-CN" sz="1600" i="1">
                                <a:latin typeface="Cambria Math" panose="02040503050406030204" pitchFamily="18" charset="0"/>
                                <a:ea typeface="宋体" panose="02010600030101010101" pitchFamily="2" charset="-122"/>
                                <a:cs typeface="Times New Roman (正文 CS 字体)"/>
                              </a:rPr>
                              <m:t>)</m:t>
                            </m:r>
                          </m:sub>
                          <m:sup>
                            <m:r>
                              <a:rPr lang="en-US" altLang="zh-CN" sz="1600" i="1">
                                <a:latin typeface="Cambria Math" panose="02040503050406030204" pitchFamily="18" charset="0"/>
                                <a:ea typeface="宋体" panose="02010600030101010101" pitchFamily="2" charset="-122"/>
                                <a:cs typeface="Times New Roman (正文 CS 字体)"/>
                              </a:rPr>
                              <m:t>𝐾</m:t>
                            </m:r>
                          </m:sup>
                          <m:e>
                            <m:sSup>
                              <m:sSupPr>
                                <m:ctrlPr>
                                  <a:rPr lang="zh-CN" altLang="zh-CN" sz="1600" i="1">
                                    <a:latin typeface="Cambria Math" panose="02040503050406030204" pitchFamily="18" charset="0"/>
                                    <a:ea typeface="Cambria Math" panose="02040503050406030204" pitchFamily="18" charset="0"/>
                                  </a:rPr>
                                </m:ctrlPr>
                              </m:sSupPr>
                              <m:e>
                                <m:r>
                                  <a:rPr lang="en-US" altLang="zh-CN" sz="1600" i="1">
                                    <a:latin typeface="Cambria Math" panose="02040503050406030204" pitchFamily="18" charset="0"/>
                                    <a:ea typeface="宋体" panose="02010600030101010101" pitchFamily="2" charset="-122"/>
                                    <a:cs typeface="Times New Roman (正文 CS 字体)"/>
                                  </a:rPr>
                                  <m:t>(</m:t>
                                </m:r>
                                <m:sSub>
                                  <m:sSubPr>
                                    <m:ctrlPr>
                                      <a:rPr lang="zh-CN"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宋体" panose="02010600030101010101" pitchFamily="2" charset="-122"/>
                                        <a:cs typeface="Times New Roman (正文 CS 字体)"/>
                                      </a:rPr>
                                      <m:t>𝑥</m:t>
                                    </m:r>
                                  </m:e>
                                  <m:sub>
                                    <m:r>
                                      <a:rPr lang="en-US" altLang="zh-CN" sz="1600" i="1">
                                        <a:latin typeface="Cambria Math" panose="02040503050406030204" pitchFamily="18" charset="0"/>
                                        <a:ea typeface="宋体" panose="02010600030101010101" pitchFamily="2" charset="-122"/>
                                        <a:cs typeface="Times New Roman (正文 CS 字体)"/>
                                      </a:rPr>
                                      <m:t>𝑖</m:t>
                                    </m:r>
                                  </m:sub>
                                </m:sSub>
                                <m:r>
                                  <a:rPr lang="en-US" altLang="zh-CN" sz="1600" i="1">
                                    <a:latin typeface="Cambria Math" panose="02040503050406030204" pitchFamily="18" charset="0"/>
                                    <a:ea typeface="宋体" panose="02010600030101010101" pitchFamily="2" charset="-122"/>
                                    <a:cs typeface="Times New Roman (正文 CS 字体)"/>
                                  </a:rPr>
                                  <m:t>−</m:t>
                                </m:r>
                                <m:sSub>
                                  <m:sSubPr>
                                    <m:ctrlPr>
                                      <a:rPr lang="zh-CN"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宋体" panose="02010600030101010101" pitchFamily="2" charset="-122"/>
                                        <a:cs typeface="Times New Roman (正文 CS 字体)"/>
                                      </a:rPr>
                                      <m:t>𝑦</m:t>
                                    </m:r>
                                  </m:e>
                                  <m:sub>
                                    <m:r>
                                      <a:rPr lang="en-US" altLang="zh-CN" sz="1600" i="1">
                                        <a:latin typeface="Cambria Math" panose="02040503050406030204" pitchFamily="18" charset="0"/>
                                        <a:ea typeface="宋体" panose="02010600030101010101" pitchFamily="2" charset="-122"/>
                                        <a:cs typeface="Times New Roman (正文 CS 字体)"/>
                                      </a:rPr>
                                      <m:t>𝑗</m:t>
                                    </m:r>
                                  </m:sub>
                                </m:sSub>
                                <m:r>
                                  <a:rPr lang="en-US" altLang="zh-CN" sz="1600" i="1">
                                    <a:latin typeface="Cambria Math" panose="02040503050406030204" pitchFamily="18" charset="0"/>
                                    <a:ea typeface="宋体" panose="02010600030101010101" pitchFamily="2" charset="-122"/>
                                    <a:cs typeface="Times New Roman (正文 CS 字体)"/>
                                  </a:rPr>
                                  <m:t>)</m:t>
                                </m:r>
                              </m:e>
                              <m:sup>
                                <m:r>
                                  <a:rPr lang="en-US" altLang="zh-CN" sz="1600" i="1">
                                    <a:latin typeface="Cambria Math" panose="02040503050406030204" pitchFamily="18" charset="0"/>
                                    <a:ea typeface="宋体" panose="02010600030101010101" pitchFamily="2" charset="-122"/>
                                    <a:cs typeface="Times New Roman (正文 CS 字体)"/>
                                  </a:rPr>
                                  <m:t>2</m:t>
                                </m:r>
                              </m:sup>
                            </m:sSup>
                          </m:e>
                        </m:nary>
                      </m:e>
                    </m:rad>
                    <m:r>
                      <a:rPr lang="en-US" altLang="zh-CN" sz="1600" i="1">
                        <a:latin typeface="Cambria Math" panose="02040503050406030204" pitchFamily="18" charset="0"/>
                        <a:ea typeface="宋体" panose="02010600030101010101" pitchFamily="2" charset="-122"/>
                        <a:cs typeface="Times New Roman (正文 CS 字体)"/>
                      </a:rPr>
                      <m:t>,</m:t>
                    </m:r>
                    <m:r>
                      <a:rPr lang="en-US" altLang="zh-CN" sz="1600" i="1">
                        <a:latin typeface="Cambria Math" panose="02040503050406030204" pitchFamily="18" charset="0"/>
                        <a:ea typeface="宋体" panose="02010600030101010101" pitchFamily="2" charset="-122"/>
                        <a:cs typeface="Times New Roman (正文 CS 字体)"/>
                      </a:rPr>
                      <m:t>𝑖</m:t>
                    </m:r>
                    <m:r>
                      <a:rPr lang="en-US" altLang="zh-CN" sz="1600" i="1">
                        <a:latin typeface="Cambria Math" panose="02040503050406030204" pitchFamily="18" charset="0"/>
                        <a:ea typeface="宋体" panose="02010600030101010101" pitchFamily="2" charset="-122"/>
                        <a:cs typeface="Times New Roman (正文 CS 字体)"/>
                      </a:rPr>
                      <m:t>∈</m:t>
                    </m:r>
                    <m:d>
                      <m:dPr>
                        <m:ctrlPr>
                          <a:rPr lang="zh-CN" altLang="zh-CN" sz="1600" i="1">
                            <a:latin typeface="Cambria Math" panose="02040503050406030204" pitchFamily="18" charset="0"/>
                            <a:ea typeface="Cambria Math" panose="02040503050406030204" pitchFamily="18" charset="0"/>
                          </a:rPr>
                        </m:ctrlPr>
                      </m:dPr>
                      <m:e>
                        <m:r>
                          <a:rPr lang="en-US" altLang="zh-CN" sz="1600" i="1">
                            <a:latin typeface="Cambria Math" panose="02040503050406030204" pitchFamily="18" charset="0"/>
                            <a:ea typeface="宋体" panose="02010600030101010101" pitchFamily="2" charset="-122"/>
                            <a:cs typeface="Times New Roman (正文 CS 字体)"/>
                          </a:rPr>
                          <m:t>1,</m:t>
                        </m:r>
                        <m:r>
                          <a:rPr lang="en-US" altLang="zh-CN" sz="1600" i="1">
                            <a:latin typeface="Cambria Math" panose="02040503050406030204" pitchFamily="18" charset="0"/>
                            <a:ea typeface="宋体" panose="02010600030101010101" pitchFamily="2" charset="-122"/>
                            <a:cs typeface="Times New Roman (正文 CS 字体)"/>
                          </a:rPr>
                          <m:t>𝑚</m:t>
                        </m:r>
                      </m:e>
                    </m:d>
                    <m:r>
                      <a:rPr lang="en-US" altLang="zh-CN" sz="1600" i="1">
                        <a:latin typeface="Cambria Math" panose="02040503050406030204" pitchFamily="18" charset="0"/>
                        <a:ea typeface="宋体" panose="02010600030101010101" pitchFamily="2" charset="-122"/>
                        <a:cs typeface="Times New Roman (正文 CS 字体)"/>
                      </a:rPr>
                      <m:t>,</m:t>
                    </m:r>
                    <m:r>
                      <a:rPr lang="en-US" altLang="zh-CN" sz="1600" i="1">
                        <a:latin typeface="Cambria Math" panose="02040503050406030204" pitchFamily="18" charset="0"/>
                        <a:ea typeface="宋体" panose="02010600030101010101" pitchFamily="2" charset="-122"/>
                        <a:cs typeface="Times New Roman (正文 CS 字体)"/>
                      </a:rPr>
                      <m:t>𝑗</m:t>
                    </m:r>
                    <m:r>
                      <a:rPr lang="en-US" altLang="zh-CN" sz="1600" i="1">
                        <a:latin typeface="Cambria Math" panose="02040503050406030204" pitchFamily="18" charset="0"/>
                        <a:ea typeface="宋体" panose="02010600030101010101" pitchFamily="2" charset="-122"/>
                        <a:cs typeface="Times New Roman (正文 CS 字体)"/>
                      </a:rPr>
                      <m:t>∈(1,</m:t>
                    </m:r>
                    <m:r>
                      <a:rPr lang="en-US" altLang="zh-CN" sz="1600" i="1">
                        <a:latin typeface="Cambria Math" panose="02040503050406030204" pitchFamily="18" charset="0"/>
                        <a:ea typeface="宋体" panose="02010600030101010101" pitchFamily="2" charset="-122"/>
                        <a:cs typeface="Times New Roman (正文 CS 字体)"/>
                      </a:rPr>
                      <m:t>𝑛</m:t>
                    </m:r>
                    <m:r>
                      <a:rPr lang="en-US" altLang="zh-CN" sz="1600" i="1">
                        <a:latin typeface="Cambria Math" panose="02040503050406030204" pitchFamily="18" charset="0"/>
                        <a:ea typeface="宋体" panose="02010600030101010101" pitchFamily="2" charset="-122"/>
                        <a:cs typeface="Times New Roman (正文 CS 字体)"/>
                      </a:rPr>
                      <m:t>)</m:t>
                    </m:r>
                  </m:oMath>
                </a14:m>
                <a:r>
                  <a:rPr lang="en-US" altLang="zh-CN" sz="1600" dirty="0">
                    <a:latin typeface="Microsoft YaHei" panose="020B0503020204020204" pitchFamily="34" charset="-122"/>
                    <a:ea typeface="Microsoft YaHei" panose="020B0503020204020204" pitchFamily="34" charset="-122"/>
                    <a:cs typeface="Times New Roman (正文 CS 字体)"/>
                  </a:rPr>
                  <a:t> </a:t>
                </a:r>
                <a:r>
                  <a:rPr lang="zh-CN" altLang="en-US" sz="1600" dirty="0">
                    <a:latin typeface="Microsoft YaHei" panose="020B0503020204020204" pitchFamily="34" charset="-122"/>
                    <a:ea typeface="Microsoft YaHei" panose="020B0503020204020204" pitchFamily="34" charset="-122"/>
                    <a:cs typeface="Times New Roman (正文 CS 字体)"/>
                  </a:rPr>
                  <a:t>  </a:t>
                </a:r>
                <a:r>
                  <a:rPr lang="en-US" altLang="zh-CN" sz="1600" dirty="0">
                    <a:latin typeface="Microsoft YaHei" panose="020B0503020204020204" pitchFamily="34" charset="-122"/>
                    <a:ea typeface="Microsoft YaHei" panose="020B0503020204020204" pitchFamily="34" charset="-122"/>
                    <a:cs typeface="Times New Roman (正文 CS 字体)"/>
                  </a:rPr>
                  <a:t>(1)</a:t>
                </a:r>
                <a:endParaRPr lang="zh-CN" altLang="en-US" sz="1600" dirty="0">
                  <a:latin typeface="Microsoft YaHei" panose="020B0503020204020204" pitchFamily="34" charset="-122"/>
                  <a:ea typeface="Microsoft YaHei" panose="020B0503020204020204" pitchFamily="34" charset="-122"/>
                </a:endParaRPr>
              </a:p>
            </p:txBody>
          </p:sp>
        </mc:Choice>
        <mc:Fallback xmlns="">
          <p:sp>
            <p:nvSpPr>
              <p:cNvPr id="10" name="文本框 9">
                <a:extLst>
                  <a:ext uri="{FF2B5EF4-FFF2-40B4-BE49-F238E27FC236}">
                    <a16:creationId xmlns:a16="http://schemas.microsoft.com/office/drawing/2014/main" id="{34A4553D-D7EF-8941-A59E-C000CBD9125B}"/>
                  </a:ext>
                </a:extLst>
              </p:cNvPr>
              <p:cNvSpPr txBox="1">
                <a:spLocks noRot="1" noChangeAspect="1" noMove="1" noResize="1" noEditPoints="1" noAdjustHandles="1" noChangeArrowheads="1" noChangeShapeType="1" noTextEdit="1"/>
              </p:cNvSpPr>
              <p:nvPr/>
            </p:nvSpPr>
            <p:spPr>
              <a:xfrm>
                <a:off x="1383545" y="5228624"/>
                <a:ext cx="6726064" cy="593432"/>
              </a:xfrm>
              <a:prstGeom prst="rect">
                <a:avLst/>
              </a:prstGeom>
              <a:blipFill>
                <a:blip r:embed="rId4"/>
                <a:stretch>
                  <a:fillRect t="-41667" b="-79167"/>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9825DFCE-E68C-8A48-BB2A-E1B9D7DDCB9C}"/>
              </a:ext>
            </a:extLst>
          </p:cNvPr>
          <p:cNvSpPr txBox="1"/>
          <p:nvPr/>
        </p:nvSpPr>
        <p:spPr>
          <a:xfrm>
            <a:off x="649474" y="5816726"/>
            <a:ext cx="8222754" cy="704616"/>
          </a:xfrm>
          <a:prstGeom prst="rect">
            <a:avLst/>
          </a:prstGeom>
          <a:noFill/>
        </p:spPr>
        <p:txBody>
          <a:bodyPr wrap="square">
            <a:spAutoFit/>
          </a:bodyPr>
          <a:lstStyle/>
          <a:p>
            <a:pPr>
              <a:lnSpc>
                <a:spcPct val="150000"/>
              </a:lnSpc>
            </a:pPr>
            <a:r>
              <a:rPr lang="en-US" altLang="zh-CN" sz="1400" kern="100" dirty="0">
                <a:latin typeface="Microsoft YaHei" panose="020B0503020204020204" pitchFamily="34" charset="-122"/>
                <a:ea typeface="Microsoft YaHei" panose="020B0503020204020204" pitchFamily="34" charset="-122"/>
                <a:cs typeface="Times New Roman (正文 CS 字体)"/>
              </a:rPr>
              <a:t>Where, 𝑤_𝑘=(𝑖,𝑗) represents that the </a:t>
            </a:r>
            <a:r>
              <a:rPr lang="en-US" altLang="zh-CN" sz="1400" kern="100" dirty="0" err="1">
                <a:latin typeface="Microsoft YaHei" panose="020B0503020204020204" pitchFamily="34" charset="-122"/>
                <a:ea typeface="Microsoft YaHei" panose="020B0503020204020204" pitchFamily="34" charset="-122"/>
                <a:cs typeface="Times New Roman (正文 CS 字体)"/>
              </a:rPr>
              <a:t>ith</a:t>
            </a:r>
            <a:r>
              <a:rPr lang="en-US" altLang="zh-CN" sz="1400" kern="100" dirty="0">
                <a:latin typeface="Microsoft YaHei" panose="020B0503020204020204" pitchFamily="34" charset="-122"/>
                <a:ea typeface="Microsoft YaHei" panose="020B0503020204020204" pitchFamily="34" charset="-122"/>
                <a:cs typeface="Times New Roman (正文 CS 字体)"/>
              </a:rPr>
              <a:t> data point of 𝑋 and the </a:t>
            </a:r>
            <a:r>
              <a:rPr lang="en-US" altLang="zh-CN" sz="1400" kern="100" dirty="0" err="1">
                <a:latin typeface="Microsoft YaHei" panose="020B0503020204020204" pitchFamily="34" charset="-122"/>
                <a:ea typeface="Microsoft YaHei" panose="020B0503020204020204" pitchFamily="34" charset="-122"/>
                <a:cs typeface="Times New Roman (正文 CS 字体)"/>
              </a:rPr>
              <a:t>jth</a:t>
            </a:r>
            <a:r>
              <a:rPr lang="en-US" altLang="zh-CN" sz="1400" kern="100" dirty="0">
                <a:latin typeface="Microsoft YaHei" panose="020B0503020204020204" pitchFamily="34" charset="-122"/>
                <a:ea typeface="Microsoft YaHei" panose="020B0503020204020204" pitchFamily="34" charset="-122"/>
                <a:cs typeface="Times New Roman (正文 CS 字体)"/>
              </a:rPr>
              <a:t> data point of 𝑌 in the path k are corresponding points, and 𝑊 is the optimal path, which can minimize the value of 𝐷(𝑋,𝑌)</a:t>
            </a:r>
          </a:p>
        </p:txBody>
      </p:sp>
      <p:pic>
        <p:nvPicPr>
          <p:cNvPr id="9" name="图片 8">
            <a:extLst>
              <a:ext uri="{FF2B5EF4-FFF2-40B4-BE49-F238E27FC236}">
                <a16:creationId xmlns:a16="http://schemas.microsoft.com/office/drawing/2014/main" id="{6B154AB5-08DB-AF4F-BB78-89445E02BE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9328" y="435221"/>
            <a:ext cx="1612900" cy="508000"/>
          </a:xfrm>
          <a:prstGeom prst="rect">
            <a:avLst/>
          </a:prstGeom>
        </p:spPr>
      </p:pic>
      <p:sp>
        <p:nvSpPr>
          <p:cNvPr id="11" name="文本框 10">
            <a:extLst>
              <a:ext uri="{FF2B5EF4-FFF2-40B4-BE49-F238E27FC236}">
                <a16:creationId xmlns:a16="http://schemas.microsoft.com/office/drawing/2014/main" id="{D98B2014-592A-0F40-A92C-99D044476437}"/>
              </a:ext>
            </a:extLst>
          </p:cNvPr>
          <p:cNvSpPr txBox="1"/>
          <p:nvPr/>
        </p:nvSpPr>
        <p:spPr>
          <a:xfrm>
            <a:off x="8581764" y="6410739"/>
            <a:ext cx="290464"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8</a:t>
            </a:r>
            <a:endParaRPr kumimoji="1" lang="zh-CN" altLang="en-US" sz="1400" dirty="0">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AEE4B5EF-618A-2647-929D-78BB5B0E53BB}"/>
              </a:ext>
            </a:extLst>
          </p:cNvPr>
          <p:cNvPicPr>
            <a:picLocks noChangeAspect="1"/>
          </p:cNvPicPr>
          <p:nvPr/>
        </p:nvPicPr>
        <p:blipFill>
          <a:blip r:embed="rId6"/>
          <a:stretch>
            <a:fillRect/>
          </a:stretch>
        </p:blipFill>
        <p:spPr>
          <a:xfrm>
            <a:off x="1422734" y="2199560"/>
            <a:ext cx="6324653" cy="1840263"/>
          </a:xfrm>
          <a:prstGeom prst="rect">
            <a:avLst/>
          </a:prstGeom>
        </p:spPr>
      </p:pic>
      <p:sp>
        <p:nvSpPr>
          <p:cNvPr id="14" name="矩形 13">
            <a:extLst>
              <a:ext uri="{FF2B5EF4-FFF2-40B4-BE49-F238E27FC236}">
                <a16:creationId xmlns:a16="http://schemas.microsoft.com/office/drawing/2014/main" id="{C425D9CC-2816-AC4C-A3C9-4B5B43076E88}"/>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Picture 2">
            <a:extLst>
              <a:ext uri="{FF2B5EF4-FFF2-40B4-BE49-F238E27FC236}">
                <a16:creationId xmlns:a16="http://schemas.microsoft.com/office/drawing/2014/main" id="{234BDA3E-32E1-4B4E-A3B2-B34717DB25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a:extLst>
              <a:ext uri="{FF2B5EF4-FFF2-40B4-BE49-F238E27FC236}">
                <a16:creationId xmlns:a16="http://schemas.microsoft.com/office/drawing/2014/main" id="{5FB839B4-CB66-0346-B8C5-4CE43AE0F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7" name="标题 6"/>
          <p:cNvSpPr>
            <a:spLocks noGrp="1"/>
          </p:cNvSpPr>
          <p:nvPr>
            <p:ph type="title"/>
          </p:nvPr>
        </p:nvSpPr>
        <p:spPr>
          <a:xfrm>
            <a:off x="929028" y="-279949"/>
            <a:ext cx="6895624"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Graph construction and its matrix representation</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61645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59FA0553-CDCE-6348-A5EB-57FF5502B56F}"/>
                  </a:ext>
                </a:extLst>
              </p:cNvPr>
              <p:cNvSpPr txBox="1"/>
              <p:nvPr/>
            </p:nvSpPr>
            <p:spPr>
              <a:xfrm>
                <a:off x="374597" y="1180703"/>
                <a:ext cx="8042780" cy="1526123"/>
              </a:xfrm>
              <a:prstGeom prst="rect">
                <a:avLst/>
              </a:prstGeom>
              <a:noFill/>
            </p:spPr>
            <p:txBody>
              <a:bodyPr wrap="square">
                <a:spAutoFit/>
              </a:bodyPr>
              <a:lstStyle/>
              <a:p>
                <a:pPr indent="342884" algn="just">
                  <a:lnSpc>
                    <a:spcPct val="150000"/>
                  </a:lnSpc>
                </a:pP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In order to reduce the dimensional difference between distances, this study uses the </a:t>
                </a:r>
                <a:r>
                  <a:rPr lang="en-US" altLang="zh-CN" sz="1600" b="1" dirty="0">
                    <a:effectLst/>
                    <a:latin typeface="Microsoft YaHei" panose="020B0503020204020204" pitchFamily="34" charset="-122"/>
                    <a:ea typeface="Microsoft YaHei" panose="020B0503020204020204" pitchFamily="34" charset="-122"/>
                    <a:cs typeface="Times New Roman" panose="02020603050405020304" pitchFamily="18" charset="0"/>
                  </a:rPr>
                  <a:t>local scale Gaussian kernel function </a:t>
                </a:r>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to normalize the DTW distances between time series to obtain the similar matrix </a:t>
                </a:r>
                <a14:m>
                  <m:oMath xmlns:m="http://schemas.openxmlformats.org/officeDocument/2006/math">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𝑊</m:t>
                    </m:r>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11</m:t>
                        </m:r>
                      </m:sub>
                    </m:sSub>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𝑚𝑛</m:t>
                        </m:r>
                      </m:sub>
                    </m:sSub>
                    <m:r>
                      <a:rPr lang="en-US" altLang="zh-CN"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altLang="zh-CN" sz="1600" dirty="0">
                    <a:effectLst/>
                    <a:latin typeface="Microsoft YaHei" panose="020B0503020204020204" pitchFamily="34" charset="-122"/>
                    <a:ea typeface="Microsoft YaHei" panose="020B0503020204020204" pitchFamily="34" charset="-122"/>
                    <a:cs typeface="Times New Roman" panose="02020603050405020304" pitchFamily="18" charset="0"/>
                  </a:rPr>
                  <a:t>, whose calculation process is shown in Formula (2)</a:t>
                </a:r>
                <a:r>
                  <a:rPr lang="zh-CN" altLang="zh-CN" sz="1600" dirty="0">
                    <a:effectLst/>
                    <a:latin typeface="Microsoft YaHei" panose="020B0503020204020204" pitchFamily="34" charset="-122"/>
                    <a:ea typeface="Microsoft YaHei" panose="020B0503020204020204" pitchFamily="34" charset="-122"/>
                  </a:rPr>
                  <a:t> </a:t>
                </a:r>
                <a:endParaRPr lang="en-US" altLang="zh-CN" sz="1600" kern="100" dirty="0">
                  <a:latin typeface="Microsoft YaHei" panose="020B0503020204020204" pitchFamily="34" charset="-122"/>
                  <a:ea typeface="Microsoft YaHei" panose="020B0503020204020204" pitchFamily="34" charset="-122"/>
                  <a:cs typeface="Times New Roman (正文 CS 字体)"/>
                </a:endParaRPr>
              </a:p>
            </p:txBody>
          </p:sp>
        </mc:Choice>
        <mc:Fallback xmlns="">
          <p:sp>
            <p:nvSpPr>
              <p:cNvPr id="4" name="文本框 3">
                <a:extLst>
                  <a:ext uri="{FF2B5EF4-FFF2-40B4-BE49-F238E27FC236}">
                    <a16:creationId xmlns:a16="http://schemas.microsoft.com/office/drawing/2014/main" id="{59FA0553-CDCE-6348-A5EB-57FF5502B56F}"/>
                  </a:ext>
                </a:extLst>
              </p:cNvPr>
              <p:cNvSpPr txBox="1">
                <a:spLocks noRot="1" noChangeAspect="1" noMove="1" noResize="1" noEditPoints="1" noAdjustHandles="1" noChangeArrowheads="1" noChangeShapeType="1" noTextEdit="1"/>
              </p:cNvSpPr>
              <p:nvPr/>
            </p:nvSpPr>
            <p:spPr>
              <a:xfrm>
                <a:off x="374597" y="1180703"/>
                <a:ext cx="8042780" cy="1526123"/>
              </a:xfrm>
              <a:prstGeom prst="rect">
                <a:avLst/>
              </a:prstGeom>
              <a:blipFill>
                <a:blip r:embed="rId3"/>
                <a:stretch>
                  <a:fillRect l="-473" r="-473" b="-41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58ADD19F-0535-5149-93A6-F88A793B8D6D}"/>
                  </a:ext>
                </a:extLst>
              </p:cNvPr>
              <p:cNvSpPr txBox="1"/>
              <p:nvPr/>
            </p:nvSpPr>
            <p:spPr>
              <a:xfrm>
                <a:off x="2088355" y="2618953"/>
                <a:ext cx="4576970" cy="591572"/>
              </a:xfrm>
              <a:prstGeom prst="rect">
                <a:avLst/>
              </a:prstGeom>
              <a:noFill/>
            </p:spPr>
            <p:txBody>
              <a:bodyPr wrap="square">
                <a:spAutoFit/>
              </a:bodyPr>
              <a:lstStyle/>
              <a:p>
                <a:pPr algn="ctr"/>
                <a14:m>
                  <m:oMath xmlns:m="http://schemas.openxmlformats.org/officeDocument/2006/math">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𝑤</m:t>
                        </m:r>
                      </m:e>
                      <m:sub>
                        <m:r>
                          <a:rPr lang="zh-CN" altLang="en-US" sz="1600" i="1">
                            <a:latin typeface="Cambria Math" panose="02040503050406030204" pitchFamily="18" charset="0"/>
                          </a:rPr>
                          <m:t>𝑥𝑦</m:t>
                        </m:r>
                      </m:sub>
                    </m:sSub>
                    <m:r>
                      <a:rPr lang="zh-CN" altLang="en-US" sz="1600">
                        <a:latin typeface="Cambria Math" panose="02040503050406030204" pitchFamily="18" charset="0"/>
                      </a:rPr>
                      <m:t>=</m:t>
                    </m:r>
                    <m:sSup>
                      <m:sSupPr>
                        <m:ctrlPr>
                          <a:rPr lang="zh-CN" altLang="en-US" sz="1600" i="1">
                            <a:solidFill>
                              <a:srgbClr val="836967"/>
                            </a:solidFill>
                            <a:latin typeface="Cambria Math" panose="02040503050406030204" pitchFamily="18" charset="0"/>
                          </a:rPr>
                        </m:ctrlPr>
                      </m:sSupPr>
                      <m:e>
                        <m:r>
                          <a:rPr lang="zh-CN" altLang="en-US" sz="1600" i="1">
                            <a:latin typeface="Cambria Math" panose="02040503050406030204" pitchFamily="18" charset="0"/>
                          </a:rPr>
                          <m:t>𝑒</m:t>
                        </m:r>
                      </m:e>
                      <m:sup>
                        <m:r>
                          <a:rPr lang="zh-CN" altLang="en-US" sz="1600">
                            <a:latin typeface="Cambria Math" panose="02040503050406030204" pitchFamily="18" charset="0"/>
                          </a:rPr>
                          <m:t>−</m:t>
                        </m:r>
                        <m:f>
                          <m:fPr>
                            <m:ctrlPr>
                              <a:rPr lang="zh-CN" altLang="en-US" sz="1600" i="1">
                                <a:solidFill>
                                  <a:srgbClr val="836967"/>
                                </a:solidFill>
                                <a:latin typeface="Cambria Math" panose="02040503050406030204" pitchFamily="18" charset="0"/>
                              </a:rPr>
                            </m:ctrlPr>
                          </m:fPr>
                          <m:num>
                            <m:sSubSup>
                              <m:sSubSupPr>
                                <m:ctrlPr>
                                  <a:rPr lang="zh-CN" altLang="en-US" sz="1600" i="1">
                                    <a:solidFill>
                                      <a:srgbClr val="836967"/>
                                    </a:solidFill>
                                    <a:latin typeface="Cambria Math" panose="02040503050406030204" pitchFamily="18" charset="0"/>
                                  </a:rPr>
                                </m:ctrlPr>
                              </m:sSubSupPr>
                              <m:e>
                                <m:r>
                                  <a:rPr lang="zh-CN" altLang="en-US" sz="1600" i="1">
                                    <a:latin typeface="Cambria Math" panose="02040503050406030204" pitchFamily="18" charset="0"/>
                                  </a:rPr>
                                  <m:t>𝑑</m:t>
                                </m:r>
                              </m:e>
                              <m:sub>
                                <m:r>
                                  <a:rPr lang="zh-CN" altLang="en-US" sz="1600" i="1">
                                    <a:latin typeface="Cambria Math" panose="02040503050406030204" pitchFamily="18" charset="0"/>
                                  </a:rPr>
                                  <m:t>𝑥𝑦</m:t>
                                </m:r>
                              </m:sub>
                              <m:sup>
                                <m:r>
                                  <a:rPr lang="zh-CN" altLang="en-US" sz="1600">
                                    <a:latin typeface="Cambria Math" panose="02040503050406030204" pitchFamily="18" charset="0"/>
                                  </a:rPr>
                                  <m:t>2</m:t>
                                </m:r>
                              </m:sup>
                            </m:sSubSup>
                          </m:num>
                          <m:den>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𝜎</m:t>
                                </m:r>
                              </m:e>
                              <m:sub>
                                <m:r>
                                  <a:rPr lang="zh-CN" altLang="en-US" sz="1600" i="1">
                                    <a:latin typeface="Cambria Math" panose="02040503050406030204" pitchFamily="18" charset="0"/>
                                  </a:rPr>
                                  <m:t>𝑥</m:t>
                                </m:r>
                              </m:sub>
                            </m:sSub>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𝜎</m:t>
                                </m:r>
                              </m:e>
                              <m:sub>
                                <m:r>
                                  <a:rPr lang="zh-CN" altLang="en-US" sz="1600" i="1">
                                    <a:latin typeface="Cambria Math" panose="02040503050406030204" pitchFamily="18" charset="0"/>
                                  </a:rPr>
                                  <m:t>𝑦</m:t>
                                </m:r>
                              </m:sub>
                            </m:sSub>
                          </m:den>
                        </m:f>
                      </m:sup>
                    </m:sSup>
                    <m:r>
                      <a:rPr lang="zh-CN" altLang="en-US" sz="1600">
                        <a:latin typeface="Cambria Math" panose="02040503050406030204" pitchFamily="18" charset="0"/>
                      </a:rPr>
                      <m:t>,</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𝜎</m:t>
                        </m:r>
                      </m:e>
                      <m:sub>
                        <m:r>
                          <a:rPr lang="zh-CN" altLang="en-US" sz="1600" i="1">
                            <a:latin typeface="Cambria Math" panose="02040503050406030204" pitchFamily="18" charset="0"/>
                          </a:rPr>
                          <m:t>𝑥</m:t>
                        </m:r>
                      </m:sub>
                    </m:sSub>
                    <m:r>
                      <a:rPr lang="zh-CN" altLang="en-US" sz="1600">
                        <a:latin typeface="Cambria Math" panose="02040503050406030204" pitchFamily="18" charset="0"/>
                      </a:rPr>
                      <m:t>=</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𝑑</m:t>
                        </m:r>
                      </m:e>
                      <m:sub>
                        <m:r>
                          <a:rPr lang="zh-CN" altLang="en-US" sz="1600" i="1">
                            <a:latin typeface="Cambria Math" panose="02040503050406030204" pitchFamily="18" charset="0"/>
                          </a:rPr>
                          <m:t>𝑥𝐾</m:t>
                        </m:r>
                      </m:sub>
                    </m:sSub>
                    <m:r>
                      <a:rPr lang="zh-CN" altLang="en-US" sz="1600">
                        <a:latin typeface="Cambria Math" panose="02040503050406030204" pitchFamily="18" charset="0"/>
                      </a:rPr>
                      <m:t>,</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𝜎</m:t>
                        </m:r>
                      </m:e>
                      <m:sub>
                        <m:r>
                          <a:rPr lang="zh-CN" altLang="en-US" sz="1600" i="1">
                            <a:latin typeface="Cambria Math" panose="02040503050406030204" pitchFamily="18" charset="0"/>
                          </a:rPr>
                          <m:t>𝑦</m:t>
                        </m:r>
                      </m:sub>
                    </m:sSub>
                    <m:r>
                      <a:rPr lang="zh-CN" altLang="en-US" sz="1600">
                        <a:latin typeface="Cambria Math" panose="02040503050406030204" pitchFamily="18" charset="0"/>
                      </a:rPr>
                      <m:t>=</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𝑑</m:t>
                        </m:r>
                      </m:e>
                      <m:sub>
                        <m:r>
                          <a:rPr lang="zh-CN" altLang="en-US" sz="1600" i="1">
                            <a:latin typeface="Cambria Math" panose="02040503050406030204" pitchFamily="18" charset="0"/>
                          </a:rPr>
                          <m:t>𝑦𝐾</m:t>
                        </m:r>
                      </m:sub>
                    </m:sSub>
                  </m:oMath>
                </a14:m>
                <a:r>
                  <a:rPr lang="zh-CN" altLang="en-US" sz="1600" dirty="0">
                    <a:latin typeface="Microsoft YaHei" panose="020B0503020204020204" pitchFamily="34" charset="-122"/>
                    <a:ea typeface="Microsoft YaHei" panose="020B0503020204020204" pitchFamily="34" charset="-122"/>
                  </a:rPr>
                  <a:t>      </a:t>
                </a:r>
                <a:r>
                  <a:rPr lang="en-US" altLang="zh-CN" sz="1600" dirty="0">
                    <a:latin typeface="Microsoft YaHei" panose="020B0503020204020204" pitchFamily="34" charset="-122"/>
                    <a:ea typeface="Microsoft YaHei" panose="020B0503020204020204" pitchFamily="34" charset="-122"/>
                  </a:rPr>
                  <a:t>(2)</a:t>
                </a:r>
                <a:endParaRPr lang="zh-CN" altLang="en-US" sz="1600" dirty="0">
                  <a:latin typeface="Microsoft YaHei" panose="020B0503020204020204" pitchFamily="34" charset="-122"/>
                  <a:ea typeface="Microsoft YaHei" panose="020B0503020204020204" pitchFamily="34" charset="-122"/>
                </a:endParaRPr>
              </a:p>
            </p:txBody>
          </p:sp>
        </mc:Choice>
        <mc:Fallback xmlns="">
          <p:sp>
            <p:nvSpPr>
              <p:cNvPr id="9" name="文本框 8">
                <a:extLst>
                  <a:ext uri="{FF2B5EF4-FFF2-40B4-BE49-F238E27FC236}">
                    <a16:creationId xmlns:a16="http://schemas.microsoft.com/office/drawing/2014/main" id="{58ADD19F-0535-5149-93A6-F88A793B8D6D}"/>
                  </a:ext>
                </a:extLst>
              </p:cNvPr>
              <p:cNvSpPr txBox="1">
                <a:spLocks noRot="1" noChangeAspect="1" noMove="1" noResize="1" noEditPoints="1" noAdjustHandles="1" noChangeArrowheads="1" noChangeShapeType="1" noTextEdit="1"/>
              </p:cNvSpPr>
              <p:nvPr/>
            </p:nvSpPr>
            <p:spPr>
              <a:xfrm>
                <a:off x="2088355" y="2618953"/>
                <a:ext cx="4576970" cy="591572"/>
              </a:xfrm>
              <a:prstGeom prst="rect">
                <a:avLst/>
              </a:prstGeom>
              <a:blipFill>
                <a:blip r:embed="rId4"/>
                <a:stretch>
                  <a:fillRect b="-85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B3F8D6F-EA53-4A43-9418-D9B1C2EB8FB7}"/>
                  </a:ext>
                </a:extLst>
              </p:cNvPr>
              <p:cNvSpPr txBox="1"/>
              <p:nvPr/>
            </p:nvSpPr>
            <p:spPr>
              <a:xfrm>
                <a:off x="440802" y="3210525"/>
                <a:ext cx="7910370" cy="2983445"/>
              </a:xfrm>
              <a:prstGeom prst="rect">
                <a:avLst/>
              </a:prstGeom>
              <a:noFill/>
            </p:spPr>
            <p:txBody>
              <a:bodyPr wrap="square">
                <a:spAutoFit/>
              </a:bodyPr>
              <a:lstStyle/>
              <a:p>
                <a:pPr indent="342884" algn="just">
                  <a:lnSpc>
                    <a:spcPct val="150000"/>
                  </a:lnSpc>
                </a:pPr>
                <a:r>
                  <a:rPr lang="en-US" altLang="zh-CN" sz="1600" dirty="0"/>
                  <a:t>Where </a:t>
                </a:r>
                <a14:m>
                  <m:oMath xmlns:m="http://schemas.openxmlformats.org/officeDocument/2006/math">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𝑑</m:t>
                        </m:r>
                      </m:e>
                      <m:sub>
                        <m:r>
                          <a:rPr lang="en-US" altLang="zh-CN" sz="1600" i="1">
                            <a:latin typeface="Cambria Math" panose="02040503050406030204" pitchFamily="18" charset="0"/>
                          </a:rPr>
                          <m:t>𝑥𝑦</m:t>
                        </m:r>
                      </m:sub>
                    </m:sSub>
                  </m:oMath>
                </a14:m>
                <a:r>
                  <a:rPr lang="en-US" altLang="zh-CN" sz="1600" dirty="0"/>
                  <a:t> is the distance between time series </a:t>
                </a:r>
                <a14:m>
                  <m:oMath xmlns:m="http://schemas.openxmlformats.org/officeDocument/2006/math">
                    <m:r>
                      <a:rPr lang="en-US" altLang="zh-CN" sz="1600" i="1">
                        <a:latin typeface="Cambria Math" panose="02040503050406030204" pitchFamily="18" charset="0"/>
                      </a:rPr>
                      <m:t>𝑋</m:t>
                    </m:r>
                  </m:oMath>
                </a14:m>
                <a:r>
                  <a:rPr lang="en-US" altLang="zh-CN" sz="1600" dirty="0"/>
                  <a:t> and </a:t>
                </a:r>
                <a14:m>
                  <m:oMath xmlns:m="http://schemas.openxmlformats.org/officeDocument/2006/math">
                    <m:r>
                      <a:rPr lang="en-US" altLang="zh-CN" sz="1600" i="1">
                        <a:latin typeface="Cambria Math" panose="02040503050406030204" pitchFamily="18" charset="0"/>
                      </a:rPr>
                      <m:t>𝑌</m:t>
                    </m:r>
                  </m:oMath>
                </a14:m>
                <a:r>
                  <a:rPr lang="en-US" altLang="zh-CN" sz="1600" dirty="0"/>
                  <a:t>, </a:t>
                </a:r>
                <a14:m>
                  <m:oMath xmlns:m="http://schemas.openxmlformats.org/officeDocument/2006/math">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𝜎</m:t>
                        </m:r>
                      </m:e>
                      <m:sub>
                        <m:r>
                          <a:rPr lang="en-US" altLang="zh-CN" sz="1600" i="1">
                            <a:latin typeface="Cambria Math" panose="02040503050406030204" pitchFamily="18" charset="0"/>
                          </a:rPr>
                          <m:t>𝑥</m:t>
                        </m:r>
                      </m:sub>
                    </m:sSub>
                  </m:oMath>
                </a14:m>
                <a:r>
                  <a:rPr lang="en-US" altLang="zh-CN" sz="1600" dirty="0"/>
                  <a:t> is the local parameter of </a:t>
                </a:r>
                <a14:m>
                  <m:oMath xmlns:m="http://schemas.openxmlformats.org/officeDocument/2006/math">
                    <m:r>
                      <a:rPr lang="en-US" altLang="zh-CN" sz="1600" i="1">
                        <a:latin typeface="Cambria Math" panose="02040503050406030204" pitchFamily="18" charset="0"/>
                      </a:rPr>
                      <m:t>𝑋</m:t>
                    </m:r>
                  </m:oMath>
                </a14:m>
                <a:r>
                  <a:rPr lang="en-US" altLang="zh-CN" sz="1600" dirty="0"/>
                  <a:t>, and is the distance between X and its Kth neighbor, the value of K is usually set as 7.</a:t>
                </a:r>
              </a:p>
              <a:p>
                <a:pPr indent="342884" algn="just">
                  <a:lnSpc>
                    <a:spcPct val="150000"/>
                  </a:lnSpc>
                </a:pPr>
                <a:r>
                  <a:rPr lang="en-US" altLang="zh-CN" sz="1800" dirty="0">
                    <a:effectLst/>
                    <a:latin typeface="Libertinus Serif"/>
                    <a:ea typeface="Times New Roman" panose="02020603050405020304" pitchFamily="18" charset="0"/>
                    <a:cs typeface="Times New Roman" panose="02020603050405020304" pitchFamily="18" charset="0"/>
                  </a:rPr>
                  <a:t>Then, the similarity matrix is transformed into Laplacian matrix.</a:t>
                </a:r>
                <a:r>
                  <a:rPr lang="en-US" altLang="zh-CN" dirty="0"/>
                  <a:t> The </a:t>
                </a:r>
                <a:r>
                  <a:rPr lang="en-US" altLang="zh-CN" b="1" dirty="0"/>
                  <a:t>symmetric normalized Laplacian matrix</a:t>
                </a:r>
                <a:r>
                  <a:rPr lang="en-US" altLang="zh-CN" dirty="0"/>
                  <a:t> is used to represent the graph, and its definition is shown in Formula (3).</a:t>
                </a:r>
                <a:endParaRPr lang="zh-CN" altLang="zh-CN" dirty="0"/>
              </a:p>
              <a:p>
                <a:pPr indent="342884" algn="just">
                  <a:lnSpc>
                    <a:spcPct val="150000"/>
                  </a:lnSpc>
                </a:pPr>
                <a:r>
                  <a:rPr lang="zh-CN" altLang="zh-CN" sz="1600" dirty="0">
                    <a:effectLst/>
                  </a:rPr>
                  <a:t> </a:t>
                </a:r>
                <a:r>
                  <a:rPr lang="zh-CN" altLang="en-US" sz="1600" kern="100" dirty="0">
                    <a:latin typeface="Microsoft YaHei" panose="020B0503020204020204" pitchFamily="34" charset="-122"/>
                    <a:ea typeface="Microsoft YaHei" panose="020B0503020204020204" pitchFamily="34" charset="-122"/>
                    <a:cs typeface="Times New Roman (正文 CS 字体)"/>
                  </a:rPr>
                  <a:t>                              </a:t>
                </a:r>
                <a14:m>
                  <m:oMath xmlns:m="http://schemas.openxmlformats.org/officeDocument/2006/math">
                    <m:sSub>
                      <m:sSubPr>
                        <m:ctrlPr>
                          <a:rPr lang="zh-CN" altLang="zh-CN" sz="1600" i="1" kern="100">
                            <a:latin typeface="Cambria Math" panose="02040503050406030204" pitchFamily="18" charset="0"/>
                            <a:ea typeface="Cambria Math" panose="02040503050406030204" pitchFamily="18" charset="0"/>
                            <a:cs typeface="Times New Roman (正文 CS 字体)"/>
                          </a:rPr>
                        </m:ctrlPr>
                      </m:sSubPr>
                      <m:e>
                        <m:r>
                          <a:rPr lang="en-US" altLang="zh-CN" sz="1600" i="1" kern="100">
                            <a:latin typeface="Cambria Math" panose="02040503050406030204" pitchFamily="18" charset="0"/>
                            <a:ea typeface="宋体" panose="02010600030101010101" pitchFamily="2" charset="-122"/>
                            <a:cs typeface="Times New Roman (正文 CS 字体)"/>
                          </a:rPr>
                          <m:t>𝐿</m:t>
                        </m:r>
                      </m:e>
                      <m:sub>
                        <m:r>
                          <a:rPr lang="en-US" altLang="zh-CN" sz="1600" i="1" kern="100">
                            <a:latin typeface="Cambria Math" panose="02040503050406030204" pitchFamily="18" charset="0"/>
                            <a:ea typeface="宋体" panose="02010600030101010101" pitchFamily="2" charset="-122"/>
                            <a:cs typeface="Times New Roman (正文 CS 字体)"/>
                          </a:rPr>
                          <m:t>𝑠𝑦𝑚</m:t>
                        </m:r>
                      </m:sub>
                    </m:sSub>
                    <m:r>
                      <a:rPr lang="en-US" altLang="zh-CN" sz="1600" i="1" kern="100">
                        <a:latin typeface="Cambria Math" panose="02040503050406030204" pitchFamily="18" charset="0"/>
                        <a:ea typeface="宋体" panose="02010600030101010101" pitchFamily="2" charset="-122"/>
                        <a:cs typeface="Times New Roman (正文 CS 字体)"/>
                      </a:rPr>
                      <m:t>=</m:t>
                    </m:r>
                    <m:sSup>
                      <m:sSupPr>
                        <m:ctrlPr>
                          <a:rPr lang="zh-CN" altLang="zh-CN" sz="1600" i="1" kern="100">
                            <a:latin typeface="Cambria Math" panose="02040503050406030204" pitchFamily="18" charset="0"/>
                            <a:ea typeface="Cambria Math" panose="02040503050406030204" pitchFamily="18" charset="0"/>
                            <a:cs typeface="Times New Roman (正文 CS 字体)"/>
                          </a:rPr>
                        </m:ctrlPr>
                      </m:sSupPr>
                      <m:e>
                        <m:r>
                          <a:rPr lang="en-US" altLang="zh-CN" sz="1600" i="1" kern="100">
                            <a:latin typeface="Cambria Math" panose="02040503050406030204" pitchFamily="18" charset="0"/>
                            <a:ea typeface="宋体" panose="02010600030101010101" pitchFamily="2" charset="-122"/>
                            <a:cs typeface="Times New Roman (正文 CS 字体)"/>
                          </a:rPr>
                          <m:t>𝐷</m:t>
                        </m:r>
                      </m:e>
                      <m:sup>
                        <m:r>
                          <a:rPr lang="en-US" altLang="zh-CN" sz="1600" i="1" kern="100">
                            <a:latin typeface="Cambria Math" panose="02040503050406030204" pitchFamily="18" charset="0"/>
                            <a:ea typeface="宋体" panose="02010600030101010101" pitchFamily="2" charset="-122"/>
                            <a:cs typeface="Times New Roman (正文 CS 字体)"/>
                          </a:rPr>
                          <m:t>−</m:t>
                        </m:r>
                        <m:f>
                          <m:fPr>
                            <m:ctrlPr>
                              <a:rPr lang="zh-CN" altLang="zh-CN" sz="1600" i="1" kern="100">
                                <a:latin typeface="Cambria Math" panose="02040503050406030204" pitchFamily="18" charset="0"/>
                                <a:ea typeface="Cambria Math" panose="02040503050406030204" pitchFamily="18" charset="0"/>
                                <a:cs typeface="Times New Roman (正文 CS 字体)"/>
                              </a:rPr>
                            </m:ctrlPr>
                          </m:fPr>
                          <m:num>
                            <m:r>
                              <a:rPr lang="en-US" altLang="zh-CN" sz="1600" i="1" kern="100">
                                <a:latin typeface="Cambria Math" panose="02040503050406030204" pitchFamily="18" charset="0"/>
                                <a:ea typeface="宋体" panose="02010600030101010101" pitchFamily="2" charset="-122"/>
                                <a:cs typeface="Times New Roman (正文 CS 字体)"/>
                              </a:rPr>
                              <m:t>1</m:t>
                            </m:r>
                          </m:num>
                          <m:den>
                            <m:r>
                              <a:rPr lang="en-US" altLang="zh-CN" sz="1600" i="1" kern="100">
                                <a:latin typeface="Cambria Math" panose="02040503050406030204" pitchFamily="18" charset="0"/>
                                <a:ea typeface="宋体" panose="02010600030101010101" pitchFamily="2" charset="-122"/>
                                <a:cs typeface="Times New Roman (正文 CS 字体)"/>
                              </a:rPr>
                              <m:t>2</m:t>
                            </m:r>
                          </m:den>
                        </m:f>
                      </m:sup>
                    </m:sSup>
                    <m:r>
                      <a:rPr lang="en-US" altLang="zh-CN" sz="1600" i="1" kern="100">
                        <a:latin typeface="Cambria Math" panose="02040503050406030204" pitchFamily="18" charset="0"/>
                        <a:ea typeface="宋体" panose="02010600030101010101" pitchFamily="2" charset="-122"/>
                        <a:cs typeface="Times New Roman (正文 CS 字体)"/>
                      </a:rPr>
                      <m:t>𝐿</m:t>
                    </m:r>
                    <m:sSup>
                      <m:sSupPr>
                        <m:ctrlPr>
                          <a:rPr lang="zh-CN" altLang="zh-CN" sz="1600" i="1" kern="100">
                            <a:latin typeface="Cambria Math" panose="02040503050406030204" pitchFamily="18" charset="0"/>
                            <a:ea typeface="Cambria Math" panose="02040503050406030204" pitchFamily="18" charset="0"/>
                            <a:cs typeface="Times New Roman (正文 CS 字体)"/>
                          </a:rPr>
                        </m:ctrlPr>
                      </m:sSupPr>
                      <m:e>
                        <m:r>
                          <a:rPr lang="en-US" altLang="zh-CN" sz="1600" i="1" kern="100">
                            <a:latin typeface="Cambria Math" panose="02040503050406030204" pitchFamily="18" charset="0"/>
                            <a:ea typeface="宋体" panose="02010600030101010101" pitchFamily="2" charset="-122"/>
                            <a:cs typeface="Times New Roman (正文 CS 字体)"/>
                          </a:rPr>
                          <m:t>𝐷</m:t>
                        </m:r>
                      </m:e>
                      <m:sup>
                        <m:r>
                          <a:rPr lang="en-US" altLang="zh-CN" sz="1600" i="1" kern="100">
                            <a:latin typeface="Cambria Math" panose="02040503050406030204" pitchFamily="18" charset="0"/>
                            <a:ea typeface="宋体" panose="02010600030101010101" pitchFamily="2" charset="-122"/>
                            <a:cs typeface="Times New Roman (正文 CS 字体)"/>
                          </a:rPr>
                          <m:t>−</m:t>
                        </m:r>
                        <m:f>
                          <m:fPr>
                            <m:ctrlPr>
                              <a:rPr lang="zh-CN" altLang="zh-CN" sz="1600" i="1" kern="100">
                                <a:latin typeface="Cambria Math" panose="02040503050406030204" pitchFamily="18" charset="0"/>
                                <a:ea typeface="Cambria Math" panose="02040503050406030204" pitchFamily="18" charset="0"/>
                                <a:cs typeface="Times New Roman (正文 CS 字体)"/>
                              </a:rPr>
                            </m:ctrlPr>
                          </m:fPr>
                          <m:num>
                            <m:r>
                              <a:rPr lang="en-US" altLang="zh-CN" sz="1600" i="1" kern="100">
                                <a:latin typeface="Cambria Math" panose="02040503050406030204" pitchFamily="18" charset="0"/>
                                <a:ea typeface="宋体" panose="02010600030101010101" pitchFamily="2" charset="-122"/>
                                <a:cs typeface="Times New Roman (正文 CS 字体)"/>
                              </a:rPr>
                              <m:t>1</m:t>
                            </m:r>
                          </m:num>
                          <m:den>
                            <m:r>
                              <a:rPr lang="en-US" altLang="zh-CN" sz="1600" i="1" kern="100">
                                <a:latin typeface="Cambria Math" panose="02040503050406030204" pitchFamily="18" charset="0"/>
                                <a:ea typeface="宋体" panose="02010600030101010101" pitchFamily="2" charset="-122"/>
                                <a:cs typeface="Times New Roman (正文 CS 字体)"/>
                              </a:rPr>
                              <m:t>2</m:t>
                            </m:r>
                          </m:den>
                        </m:f>
                      </m:sup>
                    </m:sSup>
                    <m:r>
                      <a:rPr lang="en-US" altLang="zh-CN" sz="1600" i="1" kern="100">
                        <a:latin typeface="Cambria Math" panose="02040503050406030204" pitchFamily="18" charset="0"/>
                        <a:ea typeface="宋体" panose="02010600030101010101" pitchFamily="2" charset="-122"/>
                        <a:cs typeface="Times New Roman (正文 CS 字体)"/>
                      </a:rPr>
                      <m:t>=</m:t>
                    </m:r>
                    <m:r>
                      <a:rPr lang="en-US" altLang="zh-CN" sz="1600" i="1" kern="100">
                        <a:latin typeface="Cambria Math" panose="02040503050406030204" pitchFamily="18" charset="0"/>
                        <a:ea typeface="宋体" panose="02010600030101010101" pitchFamily="2" charset="-122"/>
                        <a:cs typeface="Times New Roman (正文 CS 字体)"/>
                      </a:rPr>
                      <m:t>𝐼</m:t>
                    </m:r>
                    <m:r>
                      <a:rPr lang="en-US" altLang="zh-CN" sz="1600" i="1" kern="100">
                        <a:latin typeface="Cambria Math" panose="02040503050406030204" pitchFamily="18" charset="0"/>
                        <a:ea typeface="宋体" panose="02010600030101010101" pitchFamily="2" charset="-122"/>
                        <a:cs typeface="Times New Roman (正文 CS 字体)"/>
                      </a:rPr>
                      <m:t>−</m:t>
                    </m:r>
                    <m:sSup>
                      <m:sSupPr>
                        <m:ctrlPr>
                          <a:rPr lang="zh-CN" altLang="zh-CN" sz="1600" i="1" kern="100">
                            <a:latin typeface="Cambria Math" panose="02040503050406030204" pitchFamily="18" charset="0"/>
                            <a:ea typeface="Cambria Math" panose="02040503050406030204" pitchFamily="18" charset="0"/>
                            <a:cs typeface="Times New Roman (正文 CS 字体)"/>
                          </a:rPr>
                        </m:ctrlPr>
                      </m:sSupPr>
                      <m:e>
                        <m:r>
                          <a:rPr lang="en-US" altLang="zh-CN" sz="1600" i="1" kern="100">
                            <a:latin typeface="Cambria Math" panose="02040503050406030204" pitchFamily="18" charset="0"/>
                            <a:ea typeface="宋体" panose="02010600030101010101" pitchFamily="2" charset="-122"/>
                            <a:cs typeface="Times New Roman (正文 CS 字体)"/>
                          </a:rPr>
                          <m:t>𝐷</m:t>
                        </m:r>
                      </m:e>
                      <m:sup>
                        <m:r>
                          <a:rPr lang="en-US" altLang="zh-CN" sz="1600" i="1" kern="100">
                            <a:latin typeface="Cambria Math" panose="02040503050406030204" pitchFamily="18" charset="0"/>
                            <a:ea typeface="宋体" panose="02010600030101010101" pitchFamily="2" charset="-122"/>
                            <a:cs typeface="Times New Roman (正文 CS 字体)"/>
                          </a:rPr>
                          <m:t>−</m:t>
                        </m:r>
                        <m:f>
                          <m:fPr>
                            <m:ctrlPr>
                              <a:rPr lang="zh-CN" altLang="zh-CN" sz="1600" i="1" kern="100">
                                <a:latin typeface="Cambria Math" panose="02040503050406030204" pitchFamily="18" charset="0"/>
                                <a:ea typeface="Cambria Math" panose="02040503050406030204" pitchFamily="18" charset="0"/>
                                <a:cs typeface="Times New Roman (正文 CS 字体)"/>
                              </a:rPr>
                            </m:ctrlPr>
                          </m:fPr>
                          <m:num>
                            <m:r>
                              <a:rPr lang="en-US" altLang="zh-CN" sz="1600" i="1" kern="100">
                                <a:latin typeface="Cambria Math" panose="02040503050406030204" pitchFamily="18" charset="0"/>
                                <a:ea typeface="宋体" panose="02010600030101010101" pitchFamily="2" charset="-122"/>
                                <a:cs typeface="Times New Roman (正文 CS 字体)"/>
                              </a:rPr>
                              <m:t>1</m:t>
                            </m:r>
                          </m:num>
                          <m:den>
                            <m:r>
                              <a:rPr lang="en-US" altLang="zh-CN" sz="1600" i="1" kern="100">
                                <a:latin typeface="Cambria Math" panose="02040503050406030204" pitchFamily="18" charset="0"/>
                                <a:ea typeface="宋体" panose="02010600030101010101" pitchFamily="2" charset="-122"/>
                                <a:cs typeface="Times New Roman (正文 CS 字体)"/>
                              </a:rPr>
                              <m:t>2</m:t>
                            </m:r>
                          </m:den>
                        </m:f>
                      </m:sup>
                    </m:sSup>
                    <m:r>
                      <a:rPr lang="en-US" altLang="zh-CN" sz="1600" i="1" kern="100">
                        <a:latin typeface="Cambria Math" panose="02040503050406030204" pitchFamily="18" charset="0"/>
                        <a:ea typeface="宋体" panose="02010600030101010101" pitchFamily="2" charset="-122"/>
                        <a:cs typeface="Times New Roman (正文 CS 字体)"/>
                      </a:rPr>
                      <m:t>𝑊</m:t>
                    </m:r>
                    <m:sSup>
                      <m:sSupPr>
                        <m:ctrlPr>
                          <a:rPr lang="zh-CN" altLang="zh-CN" sz="1600" i="1" kern="100">
                            <a:latin typeface="Cambria Math" panose="02040503050406030204" pitchFamily="18" charset="0"/>
                            <a:ea typeface="Cambria Math" panose="02040503050406030204" pitchFamily="18" charset="0"/>
                            <a:cs typeface="Times New Roman (正文 CS 字体)"/>
                          </a:rPr>
                        </m:ctrlPr>
                      </m:sSupPr>
                      <m:e>
                        <m:r>
                          <a:rPr lang="en-US" altLang="zh-CN" sz="1600" i="1" kern="100">
                            <a:latin typeface="Cambria Math" panose="02040503050406030204" pitchFamily="18" charset="0"/>
                            <a:ea typeface="宋体" panose="02010600030101010101" pitchFamily="2" charset="-122"/>
                            <a:cs typeface="Times New Roman (正文 CS 字体)"/>
                          </a:rPr>
                          <m:t>𝐷</m:t>
                        </m:r>
                      </m:e>
                      <m:sup>
                        <m:r>
                          <a:rPr lang="en-US" altLang="zh-CN" sz="1600" i="1" kern="100">
                            <a:latin typeface="Cambria Math" panose="02040503050406030204" pitchFamily="18" charset="0"/>
                            <a:ea typeface="宋体" panose="02010600030101010101" pitchFamily="2" charset="-122"/>
                            <a:cs typeface="Times New Roman (正文 CS 字体)"/>
                          </a:rPr>
                          <m:t>−</m:t>
                        </m:r>
                        <m:f>
                          <m:fPr>
                            <m:ctrlPr>
                              <a:rPr lang="zh-CN" altLang="zh-CN" sz="1600" i="1" kern="100">
                                <a:latin typeface="Cambria Math" panose="02040503050406030204" pitchFamily="18" charset="0"/>
                                <a:ea typeface="Cambria Math" panose="02040503050406030204" pitchFamily="18" charset="0"/>
                                <a:cs typeface="Times New Roman (正文 CS 字体)"/>
                              </a:rPr>
                            </m:ctrlPr>
                          </m:fPr>
                          <m:num>
                            <m:r>
                              <a:rPr lang="en-US" altLang="zh-CN" sz="1600" i="1" kern="100">
                                <a:latin typeface="Cambria Math" panose="02040503050406030204" pitchFamily="18" charset="0"/>
                                <a:ea typeface="宋体" panose="02010600030101010101" pitchFamily="2" charset="-122"/>
                                <a:cs typeface="Times New Roman (正文 CS 字体)"/>
                              </a:rPr>
                              <m:t>1</m:t>
                            </m:r>
                          </m:num>
                          <m:den>
                            <m:r>
                              <a:rPr lang="en-US" altLang="zh-CN" sz="1600" i="1" kern="100">
                                <a:latin typeface="Cambria Math" panose="02040503050406030204" pitchFamily="18" charset="0"/>
                                <a:ea typeface="宋体" panose="02010600030101010101" pitchFamily="2" charset="-122"/>
                                <a:cs typeface="Times New Roman (正文 CS 字体)"/>
                              </a:rPr>
                              <m:t>2</m:t>
                            </m:r>
                          </m:den>
                        </m:f>
                      </m:sup>
                    </m:sSup>
                  </m:oMath>
                </a14:m>
                <a:r>
                  <a:rPr lang="en-US" altLang="zh-CN" sz="1600" kern="100" dirty="0">
                    <a:latin typeface="Microsoft YaHei" panose="020B0503020204020204" pitchFamily="34" charset="-122"/>
                    <a:ea typeface="Microsoft YaHei" panose="020B0503020204020204" pitchFamily="34" charset="-122"/>
                    <a:cs typeface="Times New Roman (正文 CS 字体)"/>
                  </a:rPr>
                  <a:t>	(3)	</a:t>
                </a:r>
                <a:endParaRPr lang="zh-CN" altLang="zh-CN" sz="1600" kern="100" dirty="0">
                  <a:latin typeface="Microsoft YaHei" panose="020B0503020204020204" pitchFamily="34" charset="-122"/>
                  <a:ea typeface="Microsoft YaHei" panose="020B0503020204020204" pitchFamily="34" charset="-122"/>
                  <a:cs typeface="Times New Roman (正文 CS 字体)"/>
                </a:endParaRPr>
              </a:p>
              <a:p>
                <a:pPr indent="342884" algn="just">
                  <a:lnSpc>
                    <a:spcPct val="150000"/>
                  </a:lnSpc>
                </a:pPr>
                <a:r>
                  <a:rPr lang="en-US" altLang="zh-CN" sz="1400" kern="100" dirty="0">
                    <a:latin typeface="Microsoft YaHei" panose="020B0503020204020204" pitchFamily="34" charset="-122"/>
                    <a:ea typeface="Microsoft YaHei" panose="020B0503020204020204" pitchFamily="34" charset="-122"/>
                    <a:cs typeface="Times New Roman (正文 CS 字体)"/>
                  </a:rPr>
                  <a:t>Where, 𝐼 is the identity matrix and 𝐷 is the degree matrix.</a:t>
                </a:r>
              </a:p>
            </p:txBody>
          </p:sp>
        </mc:Choice>
        <mc:Fallback xmlns="">
          <p:sp>
            <p:nvSpPr>
              <p:cNvPr id="11" name="文本框 10">
                <a:extLst>
                  <a:ext uri="{FF2B5EF4-FFF2-40B4-BE49-F238E27FC236}">
                    <a16:creationId xmlns:a16="http://schemas.microsoft.com/office/drawing/2014/main" id="{0B3F8D6F-EA53-4A43-9418-D9B1C2EB8FB7}"/>
                  </a:ext>
                </a:extLst>
              </p:cNvPr>
              <p:cNvSpPr txBox="1">
                <a:spLocks noRot="1" noChangeAspect="1" noMove="1" noResize="1" noEditPoints="1" noAdjustHandles="1" noChangeArrowheads="1" noChangeShapeType="1" noTextEdit="1"/>
              </p:cNvSpPr>
              <p:nvPr/>
            </p:nvSpPr>
            <p:spPr>
              <a:xfrm>
                <a:off x="440802" y="3210525"/>
                <a:ext cx="7910370" cy="2983445"/>
              </a:xfrm>
              <a:prstGeom prst="rect">
                <a:avLst/>
              </a:prstGeom>
              <a:blipFill>
                <a:blip r:embed="rId5"/>
                <a:stretch>
                  <a:fillRect l="-641" r="-641" b="-424"/>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1C98E9BC-8CA9-1C4C-A24B-5B1EA0D58266}"/>
              </a:ext>
            </a:extLst>
          </p:cNvPr>
          <p:cNvSpPr txBox="1"/>
          <p:nvPr/>
        </p:nvSpPr>
        <p:spPr>
          <a:xfrm>
            <a:off x="8581764" y="6410739"/>
            <a:ext cx="290464" cy="307777"/>
          </a:xfrm>
          <a:prstGeom prst="rect">
            <a:avLst/>
          </a:prstGeom>
          <a:noFill/>
        </p:spPr>
        <p:txBody>
          <a:bodyPr wrap="none" rtlCol="0">
            <a:spAutoFit/>
          </a:bodyPr>
          <a:lstStyle/>
          <a:p>
            <a:r>
              <a:rPr kumimoji="1" lang="en-US" altLang="zh-CN" sz="1400" dirty="0">
                <a:latin typeface="Microsoft YaHei" panose="020B0503020204020204" pitchFamily="34" charset="-122"/>
                <a:ea typeface="Microsoft YaHei" panose="020B0503020204020204" pitchFamily="34" charset="-122"/>
              </a:rPr>
              <a:t>9</a:t>
            </a:r>
            <a:endParaRPr kumimoji="1" lang="zh-CN" altLang="en-US" sz="1400" dirty="0">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5FC9C2CD-ADD4-3C4B-B114-B72F19CCE97D}"/>
              </a:ext>
            </a:extLst>
          </p:cNvPr>
          <p:cNvSpPr/>
          <p:nvPr/>
        </p:nvSpPr>
        <p:spPr>
          <a:xfrm>
            <a:off x="6257925" y="39756"/>
            <a:ext cx="2886075" cy="9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Picture 2">
            <a:extLst>
              <a:ext uri="{FF2B5EF4-FFF2-40B4-BE49-F238E27FC236}">
                <a16:creationId xmlns:a16="http://schemas.microsoft.com/office/drawing/2014/main" id="{18DDA9A3-8933-BB46-ABF2-91EF08F25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6798" y="529594"/>
            <a:ext cx="2095522" cy="46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ED2E4558-8279-944E-A533-CAB7957325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8672" y="16460"/>
            <a:ext cx="1485901" cy="468000"/>
          </a:xfrm>
          <a:prstGeom prst="rect">
            <a:avLst/>
          </a:prstGeom>
        </p:spPr>
      </p:pic>
      <p:sp>
        <p:nvSpPr>
          <p:cNvPr id="10" name="标题 6">
            <a:extLst>
              <a:ext uri="{FF2B5EF4-FFF2-40B4-BE49-F238E27FC236}">
                <a16:creationId xmlns:a16="http://schemas.microsoft.com/office/drawing/2014/main" id="{0F29341D-7CE2-7A45-89E5-757303A58BBB}"/>
              </a:ext>
            </a:extLst>
          </p:cNvPr>
          <p:cNvSpPr>
            <a:spLocks noGrp="1"/>
          </p:cNvSpPr>
          <p:nvPr>
            <p:ph type="title"/>
          </p:nvPr>
        </p:nvSpPr>
        <p:spPr>
          <a:xfrm>
            <a:off x="929028" y="-279949"/>
            <a:ext cx="6895624" cy="1637790"/>
          </a:xfrm>
        </p:spPr>
        <p:txBody>
          <a:bodyPr>
            <a:normAutofit/>
          </a:bodyPr>
          <a:lstStyle/>
          <a:p>
            <a:r>
              <a:rPr lang="en-US" altLang="zh-CN" sz="2800" dirty="0">
                <a:latin typeface="Microsoft YaHei" panose="020B0503020204020204" pitchFamily="34" charset="-122"/>
                <a:ea typeface="Microsoft YaHei" panose="020B0503020204020204" pitchFamily="34" charset="-122"/>
              </a:rPr>
              <a:t>Graph construction and its matrix representation</a:t>
            </a:r>
            <a:endParaRPr lang="zh-CN" altLang="en-US" sz="32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63091654"/>
      </p:ext>
    </p:extLst>
  </p:cSld>
  <p:clrMapOvr>
    <a:masterClrMapping/>
  </p:clrMapOvr>
</p:sld>
</file>

<file path=ppt/theme/theme1.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红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4856</TotalTime>
  <Words>2995</Words>
  <Application>Microsoft Macintosh PowerPoint</Application>
  <PresentationFormat>全屏显示(4:3)</PresentationFormat>
  <Paragraphs>356</Paragraphs>
  <Slides>29</Slides>
  <Notes>28</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29</vt:i4>
      </vt:variant>
    </vt:vector>
  </HeadingPairs>
  <TitlesOfParts>
    <vt:vector size="44" baseType="lpstr">
      <vt:lpstr>等线</vt:lpstr>
      <vt:lpstr>微软雅黑</vt:lpstr>
      <vt:lpstr>微软雅黑</vt:lpstr>
      <vt:lpstr>Libertinus Serif</vt:lpstr>
      <vt:lpstr>Arial</vt:lpstr>
      <vt:lpstr>Calibri</vt:lpstr>
      <vt:lpstr>Calibri Light</vt:lpstr>
      <vt:lpstr>Cambria Math</vt:lpstr>
      <vt:lpstr>Century Gothic</vt:lpstr>
      <vt:lpstr>Segoe UI</vt:lpstr>
      <vt:lpstr>Segoe UI Light</vt:lpstr>
      <vt:lpstr>Wingdings</vt:lpstr>
      <vt:lpstr>1_OfficePLUS</vt:lpstr>
      <vt:lpstr>2_OfficePLUS</vt:lpstr>
      <vt:lpstr>Office 主题​​</vt:lpstr>
      <vt:lpstr> Technological Forecasting Based on Spectral Clustering for Word Frequency Time Series</vt:lpstr>
      <vt:lpstr>PowerPoint 演示文稿</vt:lpstr>
      <vt:lpstr>PowerPoint 演示文稿</vt:lpstr>
      <vt:lpstr>Background</vt:lpstr>
      <vt:lpstr>Paper Work</vt:lpstr>
      <vt:lpstr>PowerPoint 演示文稿</vt:lpstr>
      <vt:lpstr>Model definition</vt:lpstr>
      <vt:lpstr>Graph construction and its matrix representation</vt:lpstr>
      <vt:lpstr>Graph construction and its matrix representation</vt:lpstr>
      <vt:lpstr>The determination and transformation of graph partition criterion</vt:lpstr>
      <vt:lpstr>Data clustering through classical clustering algorithm</vt:lpstr>
      <vt:lpstr>Algorithm parameter determination</vt:lpstr>
      <vt:lpstr>PowerPoint 演示文稿</vt:lpstr>
      <vt:lpstr>Model validation through time series standard dataset</vt:lpstr>
      <vt:lpstr>Model validation through time series standard dataset</vt:lpstr>
      <vt:lpstr>Model validation through time series standard dataset</vt:lpstr>
      <vt:lpstr>Temporal trend clustering through word frequency time series</vt:lpstr>
      <vt:lpstr>Temporal trend clustering through word frequency time series</vt:lpstr>
      <vt:lpstr>PowerPoint 演示文稿</vt:lpstr>
      <vt:lpstr>Temporal trend clustering through word frequency time series</vt:lpstr>
      <vt:lpstr>Temporal trend clustering through word frequency time series</vt:lpstr>
      <vt:lpstr>Temporal trend clustering through word frequency time series</vt:lpstr>
      <vt:lpstr>Technical forecasting based on temporal trend of word frequency</vt:lpstr>
      <vt:lpstr>Technical forecasting based on temporal trend of word frequency</vt:lpstr>
      <vt:lpstr>Technical forecasting based on temporal trend of word frequency</vt:lpstr>
      <vt:lpstr>PowerPoint 演示文稿</vt:lpstr>
      <vt:lpstr>Discussion</vt:lpstr>
      <vt:lpstr>Conclusion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#我给母校送模板#</dc:title>
  <dc:creator>zhou</dc:creator>
  <cp:keywords>51PPT模板网</cp:keywords>
  <cp:lastModifiedBy>菡 黄</cp:lastModifiedBy>
  <cp:revision>617</cp:revision>
  <cp:lastPrinted>2020-09-13T02:52:24Z</cp:lastPrinted>
  <dcterms:created xsi:type="dcterms:W3CDTF">2020-09-13T02:52:24Z</dcterms:created>
  <dcterms:modified xsi:type="dcterms:W3CDTF">2024-05-22T02:23:46Z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2019-05-10T09:28:08.0350032Z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a3d39c64-67eb-4225-a22b-7af955a92bde</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KSOProductBuildVer">
    <vt:lpwstr>2052-2.6.1.4274</vt:lpwstr>
  </property>
</Properties>
</file>